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692" r:id="rId3"/>
    <p:sldMasterId id="2147483704" r:id="rId4"/>
    <p:sldMasterId id="2147483707" r:id="rId5"/>
    <p:sldMasterId id="2147483710" r:id="rId6"/>
    <p:sldMasterId id="2147483716" r:id="rId7"/>
    <p:sldMasterId id="2147483719" r:id="rId8"/>
  </p:sldMasterIdLst>
  <p:notesMasterIdLst>
    <p:notesMasterId r:id="rId76"/>
  </p:notesMasterIdLst>
  <p:handoutMasterIdLst>
    <p:handoutMasterId r:id="rId77"/>
  </p:handoutMasterIdLst>
  <p:sldIdLst>
    <p:sldId id="361" r:id="rId9"/>
    <p:sldId id="316" r:id="rId10"/>
    <p:sldId id="362" r:id="rId11"/>
    <p:sldId id="317" r:id="rId12"/>
    <p:sldId id="351" r:id="rId13"/>
    <p:sldId id="319" r:id="rId14"/>
    <p:sldId id="328" r:id="rId15"/>
    <p:sldId id="329" r:id="rId16"/>
    <p:sldId id="320" r:id="rId17"/>
    <p:sldId id="322" r:id="rId18"/>
    <p:sldId id="257" r:id="rId19"/>
    <p:sldId id="258" r:id="rId20"/>
    <p:sldId id="259" r:id="rId21"/>
    <p:sldId id="300" r:id="rId22"/>
    <p:sldId id="368" r:id="rId23"/>
    <p:sldId id="312" r:id="rId24"/>
    <p:sldId id="314" r:id="rId25"/>
    <p:sldId id="294" r:id="rId26"/>
    <p:sldId id="304" r:id="rId27"/>
    <p:sldId id="262" r:id="rId28"/>
    <p:sldId id="261" r:id="rId29"/>
    <p:sldId id="327" r:id="rId30"/>
    <p:sldId id="364" r:id="rId31"/>
    <p:sldId id="365" r:id="rId32"/>
    <p:sldId id="366" r:id="rId33"/>
    <p:sldId id="367" r:id="rId34"/>
    <p:sldId id="325" r:id="rId35"/>
    <p:sldId id="323" r:id="rId36"/>
    <p:sldId id="295" r:id="rId37"/>
    <p:sldId id="265" r:id="rId38"/>
    <p:sldId id="266" r:id="rId39"/>
    <p:sldId id="308" r:id="rId40"/>
    <p:sldId id="267" r:id="rId41"/>
    <p:sldId id="296" r:id="rId42"/>
    <p:sldId id="299" r:id="rId43"/>
    <p:sldId id="311" r:id="rId44"/>
    <p:sldId id="315" r:id="rId45"/>
    <p:sldId id="297" r:id="rId46"/>
    <p:sldId id="298" r:id="rId47"/>
    <p:sldId id="268" r:id="rId48"/>
    <p:sldId id="332" r:id="rId49"/>
    <p:sldId id="343" r:id="rId50"/>
    <p:sldId id="363" r:id="rId51"/>
    <p:sldId id="345" r:id="rId52"/>
    <p:sldId id="346" r:id="rId53"/>
    <p:sldId id="347" r:id="rId54"/>
    <p:sldId id="358" r:id="rId55"/>
    <p:sldId id="326" r:id="rId56"/>
    <p:sldId id="357" r:id="rId57"/>
    <p:sldId id="34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8" r:id="rId68"/>
    <p:sldId id="349" r:id="rId69"/>
    <p:sldId id="350" r:id="rId70"/>
    <p:sldId id="353" r:id="rId71"/>
    <p:sldId id="359" r:id="rId72"/>
    <p:sldId id="354" r:id="rId73"/>
    <p:sldId id="355" r:id="rId74"/>
    <p:sldId id="356" r:id="rId75"/>
  </p:sldIdLst>
  <p:sldSz cx="9144000" cy="6858000" type="screen4x3"/>
  <p:notesSz cx="7086600" cy="9372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6" autoAdjust="0"/>
    <p:restoredTop sz="98502" autoAdjust="0"/>
  </p:normalViewPr>
  <p:slideViewPr>
    <p:cSldViewPr>
      <p:cViewPr>
        <p:scale>
          <a:sx n="70" d="100"/>
          <a:sy n="70" d="100"/>
        </p:scale>
        <p:origin x="-1212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44"/>
    </p:cViewPr>
  </p:sorterViewPr>
  <p:notesViewPr>
    <p:cSldViewPr>
      <p:cViewPr varScale="1">
        <p:scale>
          <a:sx n="58" d="100"/>
          <a:sy n="58" d="100"/>
        </p:scale>
        <p:origin x="-2580" y="-68"/>
      </p:cViewPr>
      <p:guideLst>
        <p:guide orient="horz" pos="2952"/>
        <p:guide pos="22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96484EAF-804E-40B4-BB9A-37CDB286982A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79FFCF14-3E4A-446F-AB33-9F7E408F9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00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978CFC0F-8E26-4144-B57B-358D32E896D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703263"/>
            <a:ext cx="46863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0CED5D4F-75A3-42C8-B07C-F9D13C6D2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4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9ECE2-55CE-4617-836C-F7A33C557AF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703263"/>
            <a:ext cx="4686300" cy="3514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Blip>
                <a:blip r:embed="rId3"/>
              </a:buBlip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9ECE2-55CE-4617-836C-F7A33C557AF9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9ECE2-55CE-4617-836C-F7A33C557AF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9ECE2-55CE-4617-836C-F7A33C557AF9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9ECE2-55CE-4617-836C-F7A33C557AF9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C344E-9E04-4AF1-9208-234E4CB267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3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1C2C55-93F7-4672-AF24-B87B2556D5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95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762000"/>
            <a:ext cx="7772400" cy="1470025"/>
          </a:xfrm>
        </p:spPr>
        <p:txBody>
          <a:bodyPr/>
          <a:lstStyle>
            <a:lvl1pPr>
              <a:defRPr b="1" i="0" cap="sm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" y="0"/>
            <a:ext cx="9144000" cy="885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9750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25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80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762000"/>
            <a:ext cx="7772400" cy="1470025"/>
          </a:xfrm>
        </p:spPr>
        <p:txBody>
          <a:bodyPr/>
          <a:lstStyle>
            <a:lvl1pPr>
              <a:defRPr b="1" i="0" cap="sm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457200"/>
            <a:ext cx="3048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553216"/>
            <a:ext cx="9144000" cy="5638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2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2400" y="0"/>
            <a:ext cx="0" cy="6858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902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66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45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22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786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0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67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50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472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8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580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64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762000"/>
            <a:ext cx="7772400" cy="1470025"/>
          </a:xfrm>
        </p:spPr>
        <p:txBody>
          <a:bodyPr/>
          <a:lstStyle>
            <a:lvl1pPr>
              <a:defRPr b="1" i="0" cap="sm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020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807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58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34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62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99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7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44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09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340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94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25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" y="0"/>
            <a:ext cx="9144000" cy="885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380646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091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620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43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476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E8C9-3513-4801-BAC8-5012DBC0DCFE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2F852-46A6-4A6B-9B96-35E58EA16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388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" y="0"/>
            <a:ext cx="9144000" cy="885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034528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152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" y="0"/>
            <a:ext cx="9144000" cy="885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206419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901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" y="0"/>
            <a:ext cx="9144000" cy="885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89004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82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993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" y="0"/>
            <a:ext cx="9144000" cy="885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489838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7D5C-2AD7-4131-83B5-02C384671E1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AE19B-2837-467F-89E0-2051F8339F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10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0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image" Target="../media/image3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2DF9-3B60-46A7-BB9B-558632036879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78A4E-64D7-4A0E-8BB7-E4484B863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3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514600"/>
            <a:ext cx="8229600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172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2400" y="533400"/>
            <a:ext cx="2286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85800"/>
            <a:ext cx="9144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200" y="0"/>
            <a:ext cx="0" cy="678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24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48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i="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 cap="small" baseline="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SzPct val="75000"/>
        <a:buFontTx/>
        <a:buBlip>
          <a:blip r:embed="rId1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C7D5C-2AD7-4131-83B5-02C384671E1C}" type="datetimeFigureOut">
              <a:rPr lang="en-US" smtClean="0"/>
              <a:t>6/18/2012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AE19B-2837-467F-89E0-2051F8339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3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2DF9-3B60-46A7-BB9B-5586320368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78A4E-64D7-4A0E-8BB7-E4484B863F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" y="0"/>
            <a:ext cx="9144000" cy="885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4348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41" r:id="rId11"/>
    <p:sldLayoutId id="214748374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Tx/>
        <a:buBlip>
          <a:blip r:embed="rId15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FontTx/>
        <a:buBlip>
          <a:blip r:embed="rId16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2DF9-3B60-46A7-BB9B-5586320368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78A4E-64D7-4A0E-8BB7-E4484B863F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" y="0"/>
            <a:ext cx="9144000" cy="885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20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Tx/>
        <a:buBlip>
          <a:blip r:embed="rId5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FontTx/>
        <a:buBlip>
          <a:blip r:embed="rId6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2DF9-3B60-46A7-BB9B-5586320368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78A4E-64D7-4A0E-8BB7-E4484B863F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" y="0"/>
            <a:ext cx="9144000" cy="885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479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Tx/>
        <a:buBlip>
          <a:blip r:embed="rId5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FontTx/>
        <a:buBlip>
          <a:blip r:embed="rId6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2DF9-3B60-46A7-BB9B-5586320368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78A4E-64D7-4A0E-8BB7-E4484B863F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" y="0"/>
            <a:ext cx="9144000" cy="885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5358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Tx/>
        <a:buBlip>
          <a:blip r:embed="rId5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FontTx/>
        <a:buBlip>
          <a:blip r:embed="rId6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32DF9-3B60-46A7-BB9B-5586320368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78A4E-64D7-4A0E-8BB7-E4484B863F0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" y="0"/>
            <a:ext cx="9144000" cy="885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1299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Tx/>
        <a:buBlip>
          <a:blip r:embed="rId5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ct val="20000"/>
        </a:spcBef>
        <a:buFontTx/>
        <a:buBlip>
          <a:blip r:embed="rId6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0.png"/><Relationship Id="rId5" Type="http://schemas.microsoft.com/office/2007/relationships/hdphoto" Target="../media/hdphoto3.wdp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85.jpe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clientservices@cccconfer.org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3.xml"/><Relationship Id="rId4" Type="http://schemas.openxmlformats.org/officeDocument/2006/relationships/hyperlink" Target="mailto:clientservices@cccconfer.or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adulted.about.com/od/icebreakers/Ice_Breakers.ht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24.jpeg"/><Relationship Id="rId4" Type="http://schemas.openxmlformats.org/officeDocument/2006/relationships/image" Target="../media/image8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47800"/>
            <a:ext cx="6019800" cy="1839095"/>
          </a:xfrm>
          <a:prstGeom prst="rect">
            <a:avLst/>
          </a:prstGeom>
        </p:spPr>
      </p:pic>
      <p:pic>
        <p:nvPicPr>
          <p:cNvPr id="1028" name="Picture 4" descr="C:\Users\dgustafson\AppData\Local\Microsoft\Windows\Temporary Internet Files\Content.IE5\XTR0680E\MP900422950[1]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18" b="92676" l="9951" r="691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5638800" cy="568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432137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Navigating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297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8FCB1-EEBF-4095-9801-DC559145051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7400" y="2133600"/>
            <a:ext cx="5486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Room View</a:t>
            </a:r>
          </a:p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Communication Tools</a:t>
            </a:r>
          </a:p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Moderator &amp; Participants Panel</a:t>
            </a:r>
          </a:p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Record</a:t>
            </a:r>
          </a:p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Closed Caption</a:t>
            </a:r>
          </a:p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Privacy Options</a:t>
            </a:r>
            <a:endParaRPr lang="en-US" sz="2000" b="1" cap="small" dirty="0">
              <a:solidFill>
                <a:prstClr val="black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en-US" sz="40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Beginning a Session</a:t>
            </a:r>
            <a:endParaRPr lang="en-US" sz="40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981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43" y="1477089"/>
            <a:ext cx="7913711" cy="4655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12284" y="1665022"/>
            <a:ext cx="1622678" cy="450717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3236" y="1230868"/>
            <a:ext cx="1452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cap="small" dirty="0" err="1" smtClean="0"/>
              <a:t>WebTour</a:t>
            </a:r>
            <a:r>
              <a:rPr lang="en-US" sz="1000" b="1" cap="small" dirty="0" smtClean="0"/>
              <a:t> Window</a:t>
            </a:r>
            <a:endParaRPr lang="en-US" sz="1000" b="1" cap="small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08054" y="998488"/>
            <a:ext cx="0" cy="8334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36" y="1291367"/>
            <a:ext cx="414337" cy="81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62318"/>
            <a:ext cx="414337" cy="56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66535" y="792330"/>
            <a:ext cx="1389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cap="small" dirty="0" smtClean="0"/>
              <a:t>Whiteboard Window</a:t>
            </a:r>
            <a:endParaRPr 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63898" y="1055622"/>
            <a:ext cx="1122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cap="small" dirty="0" err="1" smtClean="0"/>
              <a:t>AppShare</a:t>
            </a:r>
            <a:r>
              <a:rPr lang="en-US" sz="1000" b="1" cap="small" dirty="0" smtClean="0"/>
              <a:t> window</a:t>
            </a:r>
            <a:endParaRPr lang="en-US" sz="1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629400" y="1100511"/>
            <a:ext cx="13335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cap="small" dirty="0" smtClean="0"/>
              <a:t>Load PPT Content</a:t>
            </a:r>
            <a:endParaRPr lang="en-US" sz="8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543801" y="1346732"/>
            <a:ext cx="0" cy="4852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48600" y="1022542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cap="small" dirty="0" smtClean="0"/>
              <a:t>Start Recorder</a:t>
            </a:r>
            <a:endParaRPr lang="en-US" sz="1000" b="1" cap="small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305800" y="1297268"/>
            <a:ext cx="0" cy="5841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03999" y="1525744"/>
            <a:ext cx="1156482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b="1" cap="small" dirty="0" smtClean="0">
                <a:solidFill>
                  <a:schemeClr val="bg1"/>
                </a:solidFill>
              </a:rPr>
              <a:t>Navigate Screens</a:t>
            </a:r>
            <a:endParaRPr lang="en-US" sz="1000" b="1" cap="small" dirty="0">
              <a:solidFill>
                <a:schemeClr val="bg1"/>
              </a:solidFill>
            </a:endParaRPr>
          </a:p>
        </p:txBody>
      </p:sp>
      <p:cxnSp>
        <p:nvCxnSpPr>
          <p:cNvPr id="1029" name="Straight Arrow Connector 1028"/>
          <p:cNvCxnSpPr/>
          <p:nvPr/>
        </p:nvCxnSpPr>
        <p:spPr>
          <a:xfrm>
            <a:off x="7027297" y="1800255"/>
            <a:ext cx="0" cy="231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0" name="TextBox 1029"/>
          <p:cNvSpPr txBox="1"/>
          <p:nvPr/>
        </p:nvSpPr>
        <p:spPr>
          <a:xfrm>
            <a:off x="3009443" y="5052133"/>
            <a:ext cx="1545762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b="1" cap="small" dirty="0" smtClean="0">
                <a:solidFill>
                  <a:schemeClr val="bg1"/>
                </a:solidFill>
              </a:rPr>
              <a:t>Whiteboard tools palette</a:t>
            </a:r>
            <a:endParaRPr lang="en-US" sz="1000" b="1" cap="small" dirty="0">
              <a:solidFill>
                <a:schemeClr val="bg1"/>
              </a:solidFill>
            </a:endParaRPr>
          </a:p>
        </p:txBody>
      </p:sp>
      <p:cxnSp>
        <p:nvCxnSpPr>
          <p:cNvPr id="1032" name="Straight Arrow Connector 1031"/>
          <p:cNvCxnSpPr>
            <a:stCxn id="1030" idx="1"/>
          </p:cNvCxnSpPr>
          <p:nvPr/>
        </p:nvCxnSpPr>
        <p:spPr>
          <a:xfrm flipH="1">
            <a:off x="2726405" y="5175244"/>
            <a:ext cx="28303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7543801" y="3066553"/>
            <a:ext cx="12954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b="1" cap="small" dirty="0" smtClean="0">
                <a:solidFill>
                  <a:schemeClr val="bg1"/>
                </a:solidFill>
              </a:rPr>
              <a:t>Whiteboard Screens: Content Display</a:t>
            </a:r>
            <a:endParaRPr lang="en-US" sz="1000" b="1" cap="small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2400" y="2555160"/>
            <a:ext cx="1261403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b="1" cap="small" dirty="0" smtClean="0">
                <a:solidFill>
                  <a:schemeClr val="bg1"/>
                </a:solidFill>
              </a:rPr>
              <a:t>Audio &amp; Video Panel</a:t>
            </a:r>
            <a:endParaRPr lang="en-US" sz="1000" b="1" cap="small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3185" y="5175244"/>
            <a:ext cx="838200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b="1" cap="small" dirty="0" smtClean="0">
                <a:solidFill>
                  <a:schemeClr val="bg1"/>
                </a:solidFill>
              </a:rPr>
              <a:t>Chat Panel</a:t>
            </a:r>
            <a:endParaRPr lang="en-US" sz="1000" b="1" cap="small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865641" y="3558572"/>
            <a:ext cx="1270073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b="1" cap="small" dirty="0" smtClean="0">
                <a:solidFill>
                  <a:schemeClr val="bg1"/>
                </a:solidFill>
              </a:rPr>
              <a:t>Global permissions </a:t>
            </a:r>
            <a:endParaRPr lang="en-US" sz="1000" b="1" cap="small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2714" y="4137419"/>
            <a:ext cx="1244672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00" b="1" cap="small" dirty="0" smtClean="0">
                <a:solidFill>
                  <a:schemeClr val="bg1"/>
                </a:solidFill>
              </a:rPr>
              <a:t>Participants Panel</a:t>
            </a:r>
            <a:endParaRPr lang="en-US" sz="1000" b="1" cap="small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242" y="1006318"/>
            <a:ext cx="759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small" dirty="0" smtClean="0"/>
              <a:t>Sidebar Panels</a:t>
            </a:r>
            <a:endParaRPr lang="en-US" sz="1200" b="1" cap="small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404009" y="1500429"/>
            <a:ext cx="0" cy="4929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12714" y="2004568"/>
            <a:ext cx="37038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80712" y="1357245"/>
            <a:ext cx="155425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Feature Menus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8118" y="475268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Room </a:t>
            </a:r>
            <a:r>
              <a:rPr lang="en-US" sz="3200" b="1" i="1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</a:t>
            </a:r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iew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4025" r="3583" b="3487"/>
          <a:stretch/>
        </p:blipFill>
        <p:spPr bwMode="auto">
          <a:xfrm>
            <a:off x="3657601" y="2999215"/>
            <a:ext cx="3644312" cy="1902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36" name="Straight Arrow Connector 1035"/>
          <p:cNvCxnSpPr/>
          <p:nvPr/>
        </p:nvCxnSpPr>
        <p:spPr>
          <a:xfrm flipH="1">
            <a:off x="7160481" y="3311694"/>
            <a:ext cx="39922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92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695568" y="838200"/>
            <a:ext cx="4419600" cy="6127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Moderator Permissions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542" r="274" b="37094"/>
          <a:stretch/>
        </p:blipFill>
        <p:spPr bwMode="auto">
          <a:xfrm>
            <a:off x="1698339" y="2099143"/>
            <a:ext cx="5328772" cy="1628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15679" y="2719965"/>
            <a:ext cx="2511432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     1        2     3      4       5      </a:t>
            </a:r>
            <a:r>
              <a:rPr lang="en-US" sz="1200" b="1" dirty="0" smtClean="0">
                <a:solidFill>
                  <a:schemeClr val="bg1"/>
                </a:solidFill>
              </a:rPr>
              <a:t>6 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44834" y="3276600"/>
            <a:ext cx="2511432" cy="31393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Set for all moderators:</a:t>
            </a:r>
            <a:br>
              <a:rPr lang="en-US" b="1" cap="small" dirty="0" smtClean="0">
                <a:solidFill>
                  <a:schemeClr val="bg1"/>
                </a:solidFill>
              </a:rPr>
            </a:br>
            <a:r>
              <a:rPr lang="en-US" b="1" cap="small" dirty="0" smtClean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1  Audio VOIP</a:t>
            </a:r>
          </a:p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2   Web Cam</a:t>
            </a:r>
          </a:p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3   Chat</a:t>
            </a:r>
          </a:p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4   Whiteboard</a:t>
            </a:r>
          </a:p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5   App Share</a:t>
            </a:r>
          </a:p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6   Web Tour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5801" y="2274073"/>
            <a:ext cx="2511432" cy="421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3" y="4973995"/>
            <a:ext cx="28511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0" y="492530"/>
            <a:ext cx="444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Participant Permissions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08141" y="1622605"/>
            <a:ext cx="0" cy="3907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176386" y="3200400"/>
            <a:ext cx="1494242" cy="400888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78933" y="4555601"/>
            <a:ext cx="3662679" cy="782382"/>
            <a:chOff x="5136880" y="4641489"/>
            <a:chExt cx="3326399" cy="698773"/>
          </a:xfrm>
        </p:grpSpPr>
        <p:sp>
          <p:nvSpPr>
            <p:cNvPr id="9" name="TextBox 8"/>
            <p:cNvSpPr txBox="1"/>
            <p:nvPr/>
          </p:nvSpPr>
          <p:spPr>
            <a:xfrm>
              <a:off x="5136880" y="4641489"/>
              <a:ext cx="3326399" cy="35735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cap="small" dirty="0" smtClean="0">
                  <a:solidFill>
                    <a:schemeClr val="bg1"/>
                  </a:solidFill>
                </a:rPr>
                <a:t>Change permission for </a:t>
              </a:r>
              <a:r>
                <a:rPr lang="en-US" sz="2000" b="1" i="1" cap="small" dirty="0" smtClean="0">
                  <a:solidFill>
                    <a:schemeClr val="bg1"/>
                  </a:solidFill>
                </a:rPr>
                <a:t>Individuals</a:t>
              </a:r>
              <a:r>
                <a:rPr lang="en-US" sz="2000" b="1" cap="small" dirty="0" smtClean="0">
                  <a:solidFill>
                    <a:schemeClr val="bg1"/>
                  </a:solidFill>
                </a:rPr>
                <a:t> </a:t>
              </a:r>
              <a:endParaRPr lang="en-US" sz="2000" b="1" cap="small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6639276" y="4949266"/>
              <a:ext cx="0" cy="39099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90498" y="1129197"/>
            <a:ext cx="434221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Change permissions for </a:t>
            </a:r>
            <a:r>
              <a:rPr lang="en-US" sz="2000" b="1" i="1" cap="small" dirty="0">
                <a:solidFill>
                  <a:schemeClr val="bg1"/>
                </a:solidFill>
              </a:rPr>
              <a:t>E</a:t>
            </a:r>
            <a:r>
              <a:rPr lang="en-US" sz="2000" b="1" i="1" cap="small" dirty="0" smtClean="0">
                <a:solidFill>
                  <a:schemeClr val="bg1"/>
                </a:solidFill>
              </a:rPr>
              <a:t>veryone</a:t>
            </a:r>
            <a:endParaRPr lang="en-US" sz="2000" b="1" i="1" cap="small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447" y="5184094"/>
            <a:ext cx="336340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Click on a name, then the drop down menu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56" y="1965960"/>
            <a:ext cx="4284352" cy="192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9" name="Rectangle 2058"/>
          <p:cNvSpPr/>
          <p:nvPr/>
        </p:nvSpPr>
        <p:spPr>
          <a:xfrm>
            <a:off x="2267566" y="2431642"/>
            <a:ext cx="203657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67566" y="3276600"/>
            <a:ext cx="2036570" cy="457200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44331" y="2618302"/>
            <a:ext cx="39624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Everyone  can use these features - click to take away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43400" y="3351311"/>
            <a:ext cx="3936558" cy="307777"/>
          </a:xfrm>
          <a:prstGeom prst="rect">
            <a:avLst/>
          </a:prstGeom>
          <a:solidFill>
            <a:schemeClr val="accent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Additional permissions  - click to add /  take away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1025" y="1956573"/>
            <a:ext cx="1791867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cap="small" dirty="0" smtClean="0">
                <a:solidFill>
                  <a:schemeClr val="bg1"/>
                </a:solidFill>
              </a:rPr>
              <a:t>Emoticons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1026" y="3814206"/>
            <a:ext cx="1791867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cap="small" dirty="0" smtClean="0">
                <a:solidFill>
                  <a:schemeClr val="bg1"/>
                </a:solidFill>
              </a:rPr>
              <a:t>Stepped Away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025" y="4766405"/>
            <a:ext cx="1791868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cap="small" dirty="0" smtClean="0">
                <a:solidFill>
                  <a:schemeClr val="bg1"/>
                </a:solidFill>
              </a:rPr>
              <a:t>Hand Raise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1026" y="5720741"/>
            <a:ext cx="1791868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cap="small" dirty="0" smtClean="0">
                <a:solidFill>
                  <a:schemeClr val="bg1"/>
                </a:solidFill>
              </a:rPr>
              <a:t>Poll Response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11172"/>
          <a:stretch/>
        </p:blipFill>
        <p:spPr bwMode="auto">
          <a:xfrm>
            <a:off x="2833924" y="2465249"/>
            <a:ext cx="741592" cy="115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986" y="6225354"/>
            <a:ext cx="6032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97" r="2405" b="-1"/>
          <a:stretch/>
        </p:blipFill>
        <p:spPr bwMode="auto">
          <a:xfrm>
            <a:off x="5006926" y="3561176"/>
            <a:ext cx="2719289" cy="729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57" r="420" b="-800"/>
          <a:stretch/>
        </p:blipFill>
        <p:spPr bwMode="auto">
          <a:xfrm>
            <a:off x="5006926" y="4565394"/>
            <a:ext cx="2798217" cy="713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5353" r="419"/>
          <a:stretch/>
        </p:blipFill>
        <p:spPr bwMode="auto">
          <a:xfrm>
            <a:off x="5029200" y="5556642"/>
            <a:ext cx="2798217" cy="70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545194" y="533400"/>
            <a:ext cx="4431435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Participant Interaction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9" name="Snagit_PPTB9DA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97" y="1963863"/>
            <a:ext cx="2719289" cy="679822"/>
          </a:xfrm>
          <a:prstGeom prst="rect">
            <a:avLst/>
          </a:prstGeom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45" r="4857" b="13634"/>
          <a:stretch/>
        </p:blipFill>
        <p:spPr bwMode="auto">
          <a:xfrm>
            <a:off x="2438400" y="1951930"/>
            <a:ext cx="2091589" cy="51331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45" r="4857" b="13634"/>
          <a:stretch/>
        </p:blipFill>
        <p:spPr bwMode="auto">
          <a:xfrm>
            <a:off x="2415765" y="3814206"/>
            <a:ext cx="2091589" cy="513319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45" r="4857" b="13634"/>
          <a:stretch/>
        </p:blipFill>
        <p:spPr bwMode="auto">
          <a:xfrm>
            <a:off x="2424128" y="4765078"/>
            <a:ext cx="2091589" cy="51331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45" r="4857" b="13634"/>
          <a:stretch/>
        </p:blipFill>
        <p:spPr bwMode="auto">
          <a:xfrm>
            <a:off x="2468576" y="5720741"/>
            <a:ext cx="2091589" cy="51331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ounded Rectangle 24"/>
          <p:cNvSpPr/>
          <p:nvPr/>
        </p:nvSpPr>
        <p:spPr>
          <a:xfrm>
            <a:off x="2468576" y="1956573"/>
            <a:ext cx="579424" cy="50867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894961" y="3814206"/>
            <a:ext cx="579424" cy="50867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461559" y="4765078"/>
            <a:ext cx="504211" cy="50867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3965770" y="5730725"/>
            <a:ext cx="579424" cy="50867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969744" y="2488458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044115" y="4135517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69744" y="5021738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732066" y="5909773"/>
            <a:ext cx="664615" cy="1055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05200" y="533400"/>
            <a:ext cx="5562600" cy="609600"/>
          </a:xfrm>
        </p:spPr>
        <p:txBody>
          <a:bodyPr>
            <a:noAutofit/>
          </a:bodyPr>
          <a:lstStyle/>
          <a:p>
            <a:pPr algn="r"/>
            <a:r>
              <a:rPr lang="en-US" sz="36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Telephone Communication</a:t>
            </a:r>
            <a:endParaRPr lang="en-US" sz="36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2600"/>
            <a:ext cx="7239000" cy="3992563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000" b="1" cap="small" dirty="0"/>
              <a:t>A toll-free number and passcode </a:t>
            </a:r>
            <a:r>
              <a:rPr lang="en-US" sz="2000" b="1" cap="small" dirty="0" smtClean="0"/>
              <a:t>is assigned.</a:t>
            </a:r>
          </a:p>
          <a:p>
            <a:pPr lvl="1">
              <a:buBlip>
                <a:blip r:embed="rId3"/>
              </a:buBlip>
            </a:pPr>
            <a:r>
              <a:rPr lang="en-US" sz="2000" b="1" cap="small" dirty="0" smtClean="0"/>
              <a:t>The </a:t>
            </a:r>
            <a:r>
              <a:rPr lang="en-US" sz="2000" b="1" cap="small" dirty="0"/>
              <a:t>Presenter </a:t>
            </a:r>
            <a:r>
              <a:rPr lang="en-US" sz="2000" b="1" cap="small" dirty="0" smtClean="0"/>
              <a:t>code </a:t>
            </a:r>
            <a:r>
              <a:rPr lang="en-US" sz="2000" b="1" cap="small" dirty="0"/>
              <a:t>opens </a:t>
            </a:r>
            <a:r>
              <a:rPr lang="en-US" sz="2000" b="1" cap="small" dirty="0" smtClean="0"/>
              <a:t>the line.</a:t>
            </a:r>
            <a:endParaRPr lang="en-US" sz="2000" b="1" cap="small" dirty="0"/>
          </a:p>
          <a:p>
            <a:pPr lvl="1">
              <a:buBlip>
                <a:blip r:embed="rId3"/>
              </a:buBlip>
            </a:pPr>
            <a:r>
              <a:rPr lang="en-US" sz="2000" b="1" cap="small" dirty="0" smtClean="0"/>
              <a:t>Conference features are listed in the confirmation.</a:t>
            </a:r>
          </a:p>
          <a:p>
            <a:pPr marL="457200" lvl="1" indent="0">
              <a:buNone/>
            </a:pPr>
            <a:endParaRPr lang="en-US" sz="2000" b="1" cap="small" dirty="0"/>
          </a:p>
          <a:p>
            <a:pPr marL="228600">
              <a:buBlip>
                <a:blip r:embed="rId2"/>
              </a:buBlip>
            </a:pPr>
            <a:r>
              <a:rPr lang="en-US" sz="2000" b="1" cap="small" dirty="0" smtClean="0"/>
              <a:t>The </a:t>
            </a:r>
            <a:r>
              <a:rPr lang="en-US" sz="2000" b="1" cap="small" dirty="0"/>
              <a:t>telephone &amp; internet are separate technologies: if the </a:t>
            </a:r>
            <a:r>
              <a:rPr lang="en-US" sz="2000" b="1" cap="small" dirty="0" smtClean="0"/>
              <a:t>   </a:t>
            </a:r>
            <a:br>
              <a:rPr lang="en-US" sz="2000" b="1" cap="small" dirty="0" smtClean="0"/>
            </a:br>
            <a:r>
              <a:rPr lang="en-US" sz="2000" b="1" cap="small" dirty="0" smtClean="0"/>
              <a:t>    internet fails</a:t>
            </a:r>
            <a:r>
              <a:rPr lang="en-US" sz="2000" b="1" cap="small" dirty="0"/>
              <a:t>, the </a:t>
            </a:r>
            <a:r>
              <a:rPr lang="en-US" sz="2000" b="1" cap="small" dirty="0" smtClean="0"/>
              <a:t>meeting </a:t>
            </a:r>
            <a:r>
              <a:rPr lang="en-US" sz="2000" b="1" cap="small" dirty="0"/>
              <a:t>can continue over the phone.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9634" flipH="1">
            <a:off x="537908" y="4258782"/>
            <a:ext cx="1981200" cy="185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800600"/>
            <a:ext cx="1517650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4565650"/>
            <a:ext cx="8001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29400" y="4130675"/>
            <a:ext cx="1434813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9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03076" y="1824644"/>
            <a:ext cx="6575498" cy="3785103"/>
            <a:chOff x="1306549" y="1905000"/>
            <a:chExt cx="6575498" cy="378510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7"/>
            <a:stretch/>
          </p:blipFill>
          <p:spPr bwMode="auto">
            <a:xfrm>
              <a:off x="1306549" y="2311652"/>
              <a:ext cx="6575498" cy="335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191000" y="5334000"/>
              <a:ext cx="3679898" cy="35610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4267200" y="1905000"/>
              <a:ext cx="0" cy="50850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67200" y="533400"/>
            <a:ext cx="4724400" cy="533400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Telephone Communication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8302" y="2743200"/>
            <a:ext cx="1470098" cy="304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5147" y="1371599"/>
            <a:ext cx="54102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Anyone can indicate they are using the telephone – prevents audio feedback when the Teleconference Bridge is connected.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367425" y="5431695"/>
            <a:ext cx="5715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3077" y="6025763"/>
            <a:ext cx="5597724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Note: ‘Connect  Session to Teleconference…’ must be set up before option is available</a:t>
            </a:r>
            <a:r>
              <a:rPr lang="en-US" sz="1400" dirty="0" smtClean="0">
                <a:solidFill>
                  <a:schemeClr val="bg1"/>
                </a:solidFill>
              </a:rPr>
              <a:t>.  </a:t>
            </a:r>
            <a:r>
              <a:rPr lang="en-US" sz="1400" b="1" i="1" cap="small" dirty="0" smtClean="0">
                <a:solidFill>
                  <a:schemeClr val="bg1"/>
                </a:solidFill>
              </a:rPr>
              <a:t>This is covered in  how to ‘Record‘ slides.</a:t>
            </a:r>
            <a:endParaRPr lang="en-US" sz="1400" b="1" i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3962400" cy="533400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VOIP Communication</a:t>
            </a:r>
            <a:r>
              <a:rPr lang="en-US" sz="2800" b="1" i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sz="2800" b="1" i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lang="en-US" sz="2400" b="1" i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8001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Moderators and Participants can use the </a:t>
            </a:r>
            <a:r>
              <a:rPr lang="en-US" sz="2000" b="1" cap="small" dirty="0"/>
              <a:t>computer like a telephone.</a:t>
            </a:r>
          </a:p>
          <a:p>
            <a:pPr marL="342900" lvl="1" indent="-34290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/>
              <a:t>Plug in an integrated headset </a:t>
            </a:r>
            <a:r>
              <a:rPr lang="en-US" sz="2000" b="1" cap="small" dirty="0" smtClean="0"/>
              <a:t>before connecting to the session.</a:t>
            </a:r>
            <a:endParaRPr lang="en-US" b="1" cap="small" dirty="0"/>
          </a:p>
          <a:p>
            <a:pPr marL="342900" lvl="1" indent="-34290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/>
              <a:t>Allow up to six </a:t>
            </a:r>
            <a:r>
              <a:rPr lang="en-US" sz="2000" b="1" cap="small" dirty="0" smtClean="0"/>
              <a:t>simultaneous open </a:t>
            </a:r>
            <a:r>
              <a:rPr lang="en-US" sz="2000" b="1" cap="small" dirty="0" err="1"/>
              <a:t>mics</a:t>
            </a:r>
            <a:r>
              <a:rPr lang="en-US" sz="2000" b="1" cap="small" dirty="0" smtClean="0"/>
              <a:t>.</a:t>
            </a:r>
          </a:p>
          <a:p>
            <a:pPr marL="342900" lvl="1" indent="-34290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VOIP and telephone can be used in the same session.</a:t>
            </a:r>
          </a:p>
          <a:p>
            <a:pPr marL="342900" lvl="1" indent="-342900">
              <a:lnSpc>
                <a:spcPct val="150000"/>
              </a:lnSpc>
              <a:buBlip>
                <a:blip r:embed="rId2"/>
              </a:buBlip>
            </a:pPr>
            <a:endParaRPr lang="en-US" sz="2000" b="1" cap="small" dirty="0"/>
          </a:p>
          <a:p>
            <a:pPr lvl="1"/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t="8067" r="4500" b="6792"/>
          <a:stretch/>
        </p:blipFill>
        <p:spPr bwMode="auto">
          <a:xfrm>
            <a:off x="1524000" y="3429000"/>
            <a:ext cx="2031219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 descr="C:\Users\dgustafson\AppData\Local\Microsoft\Windows\Temporary Internet Files\Content.IE5\SYTOYP7N\MP900433172[1]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81" b="86571" l="13563" r="87202">
                        <a14:backgroundMark x1="16523" y1="15429" x2="16523" y2="15429"/>
                        <a14:backgroundMark x1="17001" y1="56476" x2="17001" y2="56476"/>
                        <a14:backgroundMark x1="83859" y1="16762" x2="83859" y2="16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18" t="7811" r="13419" b="13155"/>
          <a:stretch/>
        </p:blipFill>
        <p:spPr bwMode="auto">
          <a:xfrm>
            <a:off x="2971800" y="3276600"/>
            <a:ext cx="250104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17114"/>
            <a:ext cx="1306638" cy="1040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65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457200"/>
            <a:ext cx="4433515" cy="609600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VOIP Communication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72" y="2042868"/>
            <a:ext cx="7305424" cy="160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4712" y="2908803"/>
            <a:ext cx="3429000" cy="4307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10400" y="1716748"/>
            <a:ext cx="0" cy="4587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51909" y="1159887"/>
            <a:ext cx="2352424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Step 1 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Run the Audio Wizard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0972" y="5415300"/>
            <a:ext cx="8149627" cy="685800"/>
            <a:chOff x="890538" y="5580510"/>
            <a:chExt cx="8149627" cy="68580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"/>
            <a:stretch/>
          </p:blipFill>
          <p:spPr bwMode="auto">
            <a:xfrm>
              <a:off x="890538" y="5580510"/>
              <a:ext cx="4626429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876800" y="5791200"/>
              <a:ext cx="533400" cy="381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61362" y="5833646"/>
              <a:ext cx="2978803" cy="3385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cap="small" dirty="0" smtClean="0">
                  <a:solidFill>
                    <a:schemeClr val="bg1"/>
                  </a:solidFill>
                </a:rPr>
                <a:t>Everyone knows who is talking</a:t>
              </a:r>
              <a:endParaRPr lang="en-US" sz="1600" b="1" cap="small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5410200" y="6019800"/>
              <a:ext cx="641202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925589" y="3993641"/>
            <a:ext cx="2352424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Step 2 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Click on  to Talk </a:t>
            </a:r>
            <a:br>
              <a:rPr lang="en-US" sz="1600" b="1" cap="small" dirty="0" smtClean="0">
                <a:solidFill>
                  <a:schemeClr val="bg1"/>
                </a:solidFill>
              </a:rPr>
            </a:br>
            <a:r>
              <a:rPr lang="en-US" sz="1600" b="1" cap="small" dirty="0" smtClean="0">
                <a:solidFill>
                  <a:schemeClr val="bg1"/>
                </a:solidFill>
              </a:rPr>
              <a:t>Click off when Done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057400" y="3406829"/>
            <a:ext cx="0" cy="5868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95923" y="6301829"/>
            <a:ext cx="3986078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cap="small" dirty="0" smtClean="0">
                <a:solidFill>
                  <a:schemeClr val="bg1"/>
                </a:solidFill>
              </a:rPr>
              <a:t>Option:  Tools &gt;  Audio &gt; Audio set up wizard</a:t>
            </a:r>
            <a:endParaRPr lang="en-US" sz="1600" b="1" i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23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85022" y="53340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Audio </a:t>
            </a:r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Options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8200" y="1332368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33400" y="1865768"/>
            <a:ext cx="7436992" cy="3276600"/>
            <a:chOff x="1439501" y="1828800"/>
            <a:chExt cx="6683291" cy="272358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0" r="1550" b="3398"/>
            <a:stretch/>
          </p:blipFill>
          <p:spPr bwMode="auto">
            <a:xfrm>
              <a:off x="1439501" y="1828800"/>
              <a:ext cx="6683291" cy="2723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439501" y="2438400"/>
              <a:ext cx="2065699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2875281" y="2667000"/>
            <a:ext cx="4998592" cy="2475368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56148" y="3443019"/>
            <a:ext cx="2235451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1" cap="small" dirty="0" smtClean="0">
                <a:solidFill>
                  <a:schemeClr val="bg1"/>
                </a:solidFill>
              </a:rPr>
              <a:t>Note:  Choose to  allow up to 6  </a:t>
            </a:r>
            <a:r>
              <a:rPr lang="en-US" sz="1200" b="1" i="1" cap="small" dirty="0" err="1" smtClean="0">
                <a:solidFill>
                  <a:schemeClr val="bg1"/>
                </a:solidFill>
              </a:rPr>
              <a:t>mics</a:t>
            </a:r>
            <a:r>
              <a:rPr lang="en-US" sz="1200" b="1" i="1" cap="small" dirty="0" smtClean="0">
                <a:solidFill>
                  <a:schemeClr val="bg1"/>
                </a:solidFill>
              </a:rPr>
              <a:t>  active at the same time</a:t>
            </a:r>
            <a:r>
              <a:rPr lang="en-US" sz="1200" b="1" cap="small" dirty="0" smtClean="0">
                <a:solidFill>
                  <a:schemeClr val="bg1"/>
                </a:solidFill>
              </a:rPr>
              <a:t>!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324600" y="3733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00600" y="914400"/>
            <a:ext cx="3962400" cy="6096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Training Agenda</a:t>
            </a:r>
            <a:endParaRPr lang="en-US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4305"/>
            <a:ext cx="4959709" cy="51053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b="1" cap="small" dirty="0" smtClean="0"/>
              <a:t>Course Learning Outcomes</a:t>
            </a:r>
          </a:p>
          <a:p>
            <a:pPr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b="1" cap="small" dirty="0" smtClean="0"/>
              <a:t>What is 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CCC Confer</a:t>
            </a:r>
            <a:r>
              <a:rPr lang="en-US" sz="2000" b="1" cap="small" dirty="0" smtClean="0"/>
              <a:t>?</a:t>
            </a:r>
          </a:p>
          <a:p>
            <a:pPr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b="1" cap="small" dirty="0" smtClean="0"/>
              <a:t>Get Started with </a:t>
            </a:r>
            <a:r>
              <a:rPr lang="en-US" sz="2000" b="1" i="1" dirty="0" smtClean="0">
                <a:latin typeface="Arial" pitchFamily="34" charset="0"/>
                <a:cs typeface="Arial" pitchFamily="34" charset="0"/>
              </a:rPr>
              <a:t>MyConfer</a:t>
            </a:r>
          </a:p>
          <a:p>
            <a:pPr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b="1" cap="small" dirty="0" smtClean="0"/>
              <a:t>Beginning a Session</a:t>
            </a:r>
          </a:p>
          <a:p>
            <a:pPr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b="1" cap="small" dirty="0" smtClean="0"/>
              <a:t>Sharing Content</a:t>
            </a:r>
          </a:p>
          <a:p>
            <a:pPr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b="1" cap="small" dirty="0" smtClean="0"/>
              <a:t>Record</a:t>
            </a:r>
          </a:p>
          <a:p>
            <a:pPr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b="1" cap="small" dirty="0" smtClean="0"/>
              <a:t>Timer</a:t>
            </a:r>
          </a:p>
          <a:p>
            <a:pPr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b="1" cap="small" dirty="0" smtClean="0"/>
              <a:t>File transfer</a:t>
            </a:r>
          </a:p>
          <a:p>
            <a:pPr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b="1" cap="small" dirty="0" smtClean="0"/>
              <a:t>Video camera</a:t>
            </a:r>
          </a:p>
          <a:p>
            <a:pPr>
              <a:lnSpc>
                <a:spcPct val="150000"/>
              </a:lnSpc>
              <a:buSzPct val="100000"/>
              <a:buBlip>
                <a:blip r:embed="rId3"/>
              </a:buBlip>
            </a:pPr>
            <a:r>
              <a:rPr lang="en-US" sz="2000" b="1" cap="small" dirty="0" smtClean="0"/>
              <a:t>Resources </a:t>
            </a:r>
          </a:p>
          <a:p>
            <a:pPr lvl="1">
              <a:buSzPct val="100000"/>
              <a:buBlip>
                <a:blip r:embed="rId3"/>
              </a:buBlip>
            </a:pP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F755-E076-4CAE-B851-9F54635EE9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40388" y="6324600"/>
            <a:ext cx="2133600" cy="365125"/>
          </a:xfrm>
        </p:spPr>
        <p:txBody>
          <a:bodyPr/>
          <a:lstStyle/>
          <a:p>
            <a:fld id="{2BDD4FAA-6A56-4BF5-BDB2-34C4BDB1FD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C:\Users\dgustafson\AppData\Local\Microsoft\Windows\Temporary Internet Files\Content.IE5\4GOEWCSK\MC900434927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41" y="1676400"/>
            <a:ext cx="501717" cy="50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43600" y="2057399"/>
            <a:ext cx="23622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cap="small" dirty="0" smtClean="0">
                <a:solidFill>
                  <a:schemeClr val="bg1"/>
                </a:solidFill>
              </a:rPr>
              <a:t>Today’s trainers:</a:t>
            </a:r>
          </a:p>
          <a:p>
            <a:pPr algn="ctr"/>
            <a:endParaRPr lang="en-US" b="1" cap="small" dirty="0" smtClean="0">
              <a:solidFill>
                <a:schemeClr val="bg1"/>
              </a:solidFill>
            </a:endParaRPr>
          </a:p>
          <a:p>
            <a:pPr algn="ctr"/>
            <a:r>
              <a:rPr lang="en-US" b="1" cap="small" dirty="0" smtClean="0">
                <a:solidFill>
                  <a:schemeClr val="bg1"/>
                </a:solidFill>
              </a:rPr>
              <a:t>Michelle Taramasco</a:t>
            </a:r>
          </a:p>
          <a:p>
            <a:pPr algn="ctr"/>
            <a:r>
              <a:rPr lang="en-US" b="1" cap="small" dirty="0" smtClean="0">
                <a:solidFill>
                  <a:schemeClr val="bg1"/>
                </a:solidFill>
              </a:rPr>
              <a:t>Donna Gustafson</a:t>
            </a:r>
            <a:endParaRPr lang="en-US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41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410272" y="554939"/>
            <a:ext cx="2060575" cy="4603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Record</a:t>
            </a:r>
            <a:endParaRPr lang="en-US" sz="3200" b="1" i="1" cap="small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83" y="1427259"/>
            <a:ext cx="5656268" cy="262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5987719" y="3888500"/>
            <a:ext cx="72582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80" y="4464889"/>
            <a:ext cx="5731714" cy="73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0" y="5536050"/>
            <a:ext cx="5734594" cy="67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09641" y="2971800"/>
            <a:ext cx="2129558" cy="123110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Step 1</a:t>
            </a:r>
            <a:br>
              <a:rPr lang="en-US" sz="1600" b="1" cap="small" dirty="0" smtClean="0">
                <a:solidFill>
                  <a:schemeClr val="bg1"/>
                </a:solidFill>
              </a:rPr>
            </a:br>
            <a:r>
              <a:rPr lang="en-US" sz="1600" b="1" cap="small" dirty="0" smtClean="0">
                <a:solidFill>
                  <a:schemeClr val="bg1"/>
                </a:solidFill>
              </a:rPr>
              <a:t>Join telephone &amp; room</a:t>
            </a:r>
          </a:p>
          <a:p>
            <a:endParaRPr lang="en-US" sz="1400" b="1" i="1" cap="small" dirty="0" smtClean="0">
              <a:solidFill>
                <a:schemeClr val="bg1"/>
              </a:solidFill>
            </a:endParaRPr>
          </a:p>
          <a:p>
            <a:r>
              <a:rPr lang="en-US" sz="1400" b="1" i="1" cap="small" dirty="0" smtClean="0">
                <a:solidFill>
                  <a:schemeClr val="bg1"/>
                </a:solidFill>
              </a:rPr>
              <a:t>Note: Step 1 not required when using VOIP only</a:t>
            </a:r>
            <a:endParaRPr lang="en-US" sz="1400" b="1" i="1" cap="small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7339" y="4547133"/>
            <a:ext cx="2091861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Step 2 </a:t>
            </a:r>
            <a:br>
              <a:rPr lang="en-US" sz="1600" b="1" cap="small" dirty="0" smtClean="0">
                <a:solidFill>
                  <a:schemeClr val="bg1"/>
                </a:solidFill>
              </a:rPr>
            </a:br>
            <a:r>
              <a:rPr lang="en-US" sz="1600" b="1" cap="small" dirty="0" smtClean="0">
                <a:solidFill>
                  <a:schemeClr val="bg1"/>
                </a:solidFill>
              </a:rPr>
              <a:t>Start/Resume recorder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47338" y="5569577"/>
            <a:ext cx="2091861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Step 3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Pause/Stop Recorder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045214" y="4848332"/>
            <a:ext cx="6683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045214" y="5879475"/>
            <a:ext cx="66833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276600" y="3755850"/>
            <a:ext cx="2514600" cy="292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42666" y="9906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69776" y="4734032"/>
            <a:ext cx="624188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11588" y="5756476"/>
            <a:ext cx="928988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5440" y="800430"/>
            <a:ext cx="3753159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Click drop down in the ‘</a:t>
            </a:r>
            <a:r>
              <a:rPr lang="en-US" sz="1400" b="1" i="1" cap="small" dirty="0" smtClean="0">
                <a:solidFill>
                  <a:schemeClr val="bg1"/>
                </a:solidFill>
              </a:rPr>
              <a:t>Audio </a:t>
            </a:r>
            <a:r>
              <a:rPr lang="en-US" sz="1400" b="1" i="1" cap="small" dirty="0">
                <a:solidFill>
                  <a:schemeClr val="bg1"/>
                </a:solidFill>
              </a:rPr>
              <a:t>&amp; </a:t>
            </a:r>
            <a:r>
              <a:rPr lang="en-US" sz="1400" b="1" i="1" cap="small" dirty="0" smtClean="0">
                <a:solidFill>
                  <a:schemeClr val="bg1"/>
                </a:solidFill>
              </a:rPr>
              <a:t>Video’ panel </a:t>
            </a:r>
            <a:r>
              <a:rPr lang="en-US" sz="1400" b="1" cap="small" dirty="0" smtClean="0">
                <a:solidFill>
                  <a:schemeClr val="bg1"/>
                </a:solidFill>
              </a:rPr>
              <a:t> 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82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519631" y="533400"/>
            <a:ext cx="2286000" cy="457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Group Chat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t="2771" b="936"/>
          <a:stretch/>
        </p:blipFill>
        <p:spPr bwMode="auto">
          <a:xfrm>
            <a:off x="555929" y="1086940"/>
            <a:ext cx="2907527" cy="246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3208020" y="2667000"/>
            <a:ext cx="7688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489" y="2205335"/>
            <a:ext cx="303811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Enter your message &amp; send to appear in the Chat window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2163" y="4154269"/>
            <a:ext cx="27432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Send Announcement -appears as a pop-up message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2163" y="3172684"/>
            <a:ext cx="1256637" cy="3637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80"/>
          <a:stretch/>
        </p:blipFill>
        <p:spPr bwMode="auto">
          <a:xfrm>
            <a:off x="517497" y="5065297"/>
            <a:ext cx="3848656" cy="100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895600" y="5334000"/>
            <a:ext cx="1447800" cy="232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51151" y="4800600"/>
            <a:ext cx="0" cy="3722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366153" y="545003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843" y="5108366"/>
            <a:ext cx="1806935" cy="106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353" y="4911428"/>
            <a:ext cx="1696278" cy="1710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>
            <a:off x="6519631" y="5450035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09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98062" y="537518"/>
            <a:ext cx="2470556" cy="457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Private Chat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6096000"/>
            <a:ext cx="36576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Option: Click </a:t>
            </a:r>
            <a:r>
              <a:rPr lang="en-US" sz="1400" b="1" i="1" cap="small" dirty="0">
                <a:solidFill>
                  <a:schemeClr val="bg1"/>
                </a:solidFill>
              </a:rPr>
              <a:t>the drop-down </a:t>
            </a:r>
            <a:r>
              <a:rPr lang="en-US" sz="1400" b="1" i="1" cap="small" dirty="0" smtClean="0">
                <a:solidFill>
                  <a:schemeClr val="bg1"/>
                </a:solidFill>
              </a:rPr>
              <a:t> next to a name  and Select ‘Send a Private Chat’</a:t>
            </a:r>
            <a:endParaRPr lang="en-US" sz="1400" b="1" i="1" cap="small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85346" y="4888468"/>
            <a:ext cx="2813649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1400" b="1" cap="small" dirty="0" smtClean="0">
                <a:solidFill>
                  <a:schemeClr val="bg1"/>
                </a:solidFill>
              </a:rPr>
              <a:t>Click on the recipient’s name tab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sz="1400" b="1" cap="small" dirty="0" smtClean="0">
                <a:solidFill>
                  <a:schemeClr val="bg1"/>
                </a:solidFill>
              </a:rPr>
              <a:t>Type your message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sz="1400" b="1" cap="small" dirty="0" smtClean="0">
                <a:solidFill>
                  <a:schemeClr val="bg1"/>
                </a:solidFill>
              </a:rPr>
              <a:t>Enter on your keyboard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590800" y="3571801"/>
            <a:ext cx="4198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204" y="1055922"/>
            <a:ext cx="2743200" cy="44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3279414"/>
            <a:ext cx="22860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Double click on a name to initiate a Private Chat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0600" y="5158264"/>
            <a:ext cx="838200" cy="304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38800" y="5310664"/>
            <a:ext cx="6465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3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1936749"/>
            <a:ext cx="8077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2400" b="1" cap="small" dirty="0" smtClean="0"/>
              <a:t>Gather responses from your participants.</a:t>
            </a:r>
            <a:br>
              <a:rPr lang="en-US" sz="2400" b="1" cap="small" dirty="0" smtClean="0"/>
            </a:br>
            <a:endParaRPr lang="en-US" sz="2400" b="1" cap="small" dirty="0" smtClean="0"/>
          </a:p>
          <a:p>
            <a:pPr marL="285750" indent="-285750">
              <a:buBlip>
                <a:blip r:embed="rId2"/>
              </a:buBlip>
            </a:pPr>
            <a:r>
              <a:rPr lang="en-US" sz="2400" b="1" cap="small" dirty="0" smtClean="0"/>
              <a:t>Use Yes / No polls for simple, or definitive responses.</a:t>
            </a:r>
          </a:p>
          <a:p>
            <a:r>
              <a:rPr lang="en-US" sz="2400" b="1" cap="small" dirty="0" smtClean="0"/>
              <a:t>             </a:t>
            </a:r>
          </a:p>
          <a:p>
            <a:pPr marL="285750" indent="-285750">
              <a:buBlip>
                <a:blip r:embed="rId2"/>
              </a:buBlip>
            </a:pPr>
            <a:r>
              <a:rPr lang="en-US" sz="2400" b="1" cap="small" dirty="0" smtClean="0"/>
              <a:t>Use Multiple Choice polls to offer specific response choices.</a:t>
            </a:r>
            <a:br>
              <a:rPr lang="en-US" sz="2400" b="1" cap="small" dirty="0" smtClean="0"/>
            </a:br>
            <a:r>
              <a:rPr lang="en-US" sz="2400" b="1" cap="small" dirty="0" smtClean="0"/>
              <a:t>         </a:t>
            </a:r>
          </a:p>
          <a:p>
            <a:pPr marL="285750" indent="-285750">
              <a:buBlip>
                <a:blip r:embed="rId2"/>
              </a:buBlip>
            </a:pPr>
            <a:r>
              <a:rPr lang="en-US" sz="2400" b="1" cap="small" dirty="0" smtClean="0"/>
              <a:t>Keep the results private, or share everyone. </a:t>
            </a:r>
            <a:r>
              <a:rPr lang="en-US" sz="2400" b="1" cap="small" dirty="0"/>
              <a:t/>
            </a:r>
            <a:br>
              <a:rPr lang="en-US" sz="2400" b="1" cap="small" dirty="0"/>
            </a:br>
            <a:r>
              <a:rPr lang="en-US" sz="2400" b="1" cap="small" dirty="0" smtClean="0"/>
              <a:t>       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Blip>
                <a:blip r:embed="rId2"/>
              </a:buBlip>
            </a:pPr>
            <a:endParaRPr lang="en-US" dirty="0" smtClean="0"/>
          </a:p>
          <a:p>
            <a:pPr marL="742950" lvl="1" indent="-285750">
              <a:buBlip>
                <a:blip r:embed="rId2"/>
              </a:buBlip>
            </a:pPr>
            <a:endParaRPr lang="en-US" dirty="0" smtClean="0"/>
          </a:p>
          <a:p>
            <a:endParaRPr lang="en-US" dirty="0" smtClean="0"/>
          </a:p>
          <a:p>
            <a:pPr marL="742950" lvl="1" indent="-285750">
              <a:buBlip>
                <a:blip r:embed="rId3"/>
              </a:buBlip>
            </a:pPr>
            <a:endParaRPr lang="en-US" dirty="0"/>
          </a:p>
        </p:txBody>
      </p:sp>
      <p:sp>
        <p:nvSpPr>
          <p:cNvPr id="7" name="Title 1"/>
          <p:cNvSpPr txBox="1">
            <a:spLocks noGrp="1"/>
          </p:cNvSpPr>
          <p:nvPr>
            <p:ph type="ctrTitle"/>
          </p:nvPr>
        </p:nvSpPr>
        <p:spPr>
          <a:xfrm>
            <a:off x="5257800" y="596901"/>
            <a:ext cx="3124200" cy="6857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Polling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762000"/>
            <a:ext cx="1346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9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638800" y="533400"/>
            <a:ext cx="3124200" cy="487362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Poll Options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3600"/>
            <a:ext cx="7209692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286000" y="16764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86200" y="4050484"/>
            <a:ext cx="2590800" cy="29291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8717" y="3335923"/>
            <a:ext cx="2375483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Select a Poll response type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34000" y="3674477"/>
            <a:ext cx="0" cy="440323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133600" y="4114799"/>
            <a:ext cx="1676400" cy="228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91681" y="4050484"/>
            <a:ext cx="1875692" cy="9144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86200" y="4507684"/>
            <a:ext cx="2590800" cy="673916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86201" y="5671066"/>
            <a:ext cx="2286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Select viewing options.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774225" y="5181600"/>
            <a:ext cx="1" cy="489466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07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943600" y="525227"/>
            <a:ext cx="2819400" cy="533400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Poll Responses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7" y="2895599"/>
            <a:ext cx="2992072" cy="156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6" y="1058627"/>
            <a:ext cx="2992073" cy="150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960925"/>
            <a:ext cx="3671527" cy="78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9600" y="1600200"/>
            <a:ext cx="392604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Yes – No responses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32190" y="3278588"/>
            <a:ext cx="392604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Multiple Choice responses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9600" y="4984361"/>
            <a:ext cx="392604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Responses published to the Whiteboard</a:t>
            </a:r>
            <a:endParaRPr lang="en-US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551765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B0F0"/>
                  </a:solidFill>
                </a:ln>
                <a:solidFill>
                  <a:srgbClr val="7030A0"/>
                </a:solidFill>
              </a:rPr>
              <a:t> </a:t>
            </a:r>
            <a:r>
              <a:rPr lang="en-US" sz="4400" b="1" dirty="0" smtClean="0">
                <a:ln>
                  <a:solidFill>
                    <a:srgbClr val="00B0F0"/>
                  </a:solidFill>
                </a:ln>
                <a:solidFill>
                  <a:srgbClr val="7030A0"/>
                </a:solidFill>
              </a:rPr>
              <a:t>Favorite Ice Cream Moment</a:t>
            </a:r>
            <a:endParaRPr lang="en-US" sz="3600" b="1" dirty="0">
              <a:ln>
                <a:solidFill>
                  <a:srgbClr val="00B0F0"/>
                </a:solidFill>
              </a:ln>
              <a:solidFill>
                <a:srgbClr val="7030A0"/>
              </a:solidFill>
            </a:endParaRPr>
          </a:p>
        </p:txBody>
      </p:sp>
      <p:pic>
        <p:nvPicPr>
          <p:cNvPr id="1039" name="Picture 15" descr="C:\Users\dgustafson\AppData\Local\Microsoft\Windows\Temporary Internet Files\Content.IE5\BGDT0ARC\MP91022071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43050"/>
            <a:ext cx="301232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dgustafson\AppData\Local\Microsoft\Windows\Temporary Internet Files\Content.IE5\XN91SB0N\MP91022086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371600"/>
            <a:ext cx="3032308" cy="404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dgustafson\AppData\Local\Microsoft\Windows\Temporary Internet Files\Content.IE5\5J2UYS8O\MP900422291[1]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5" t="20543" r="15264" b="-6910"/>
          <a:stretch/>
        </p:blipFill>
        <p:spPr bwMode="auto">
          <a:xfrm>
            <a:off x="601393" y="1828800"/>
            <a:ext cx="2599007" cy="392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575582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6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    A                          B                       C</a:t>
            </a:r>
            <a:endParaRPr lang="en-US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820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638800" y="465002"/>
            <a:ext cx="3124200" cy="5365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Closed Caption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08" y="2327033"/>
            <a:ext cx="481515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257800" y="1914608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026" idx="0"/>
          </p:cNvCxnSpPr>
          <p:nvPr/>
        </p:nvCxnSpPr>
        <p:spPr>
          <a:xfrm>
            <a:off x="4152007" y="3807784"/>
            <a:ext cx="8170" cy="715584"/>
          </a:xfrm>
          <a:prstGeom prst="straightConnector1">
            <a:avLst/>
          </a:prstGeom>
          <a:ln w="28575"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85551" y="1268277"/>
            <a:ext cx="481515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Captioner adds icon to the session </a:t>
            </a:r>
          </a:p>
          <a:p>
            <a:r>
              <a:rPr lang="en-US" b="1" cap="small" dirty="0" smtClean="0">
                <a:solidFill>
                  <a:schemeClr val="bg1"/>
                </a:solidFill>
              </a:rPr>
              <a:t>Click </a:t>
            </a:r>
            <a:r>
              <a:rPr lang="en-US" b="1" i="1" cap="small" dirty="0" smtClean="0">
                <a:solidFill>
                  <a:schemeClr val="bg1"/>
                </a:solidFill>
              </a:rPr>
              <a:t>CC</a:t>
            </a:r>
            <a:r>
              <a:rPr lang="en-US" b="1" cap="small" dirty="0" smtClean="0">
                <a:solidFill>
                  <a:schemeClr val="bg1"/>
                </a:solidFill>
              </a:rPr>
              <a:t> icon to open </a:t>
            </a:r>
            <a:r>
              <a:rPr lang="en-US" b="1" i="1" cap="small" dirty="0" smtClean="0">
                <a:solidFill>
                  <a:schemeClr val="bg1"/>
                </a:solidFill>
              </a:rPr>
              <a:t>Closed-Captioning</a:t>
            </a:r>
            <a:r>
              <a:rPr lang="en-US" b="1" cap="small" dirty="0" smtClean="0">
                <a:solidFill>
                  <a:schemeClr val="bg1"/>
                </a:solidFill>
              </a:rPr>
              <a:t> window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665" y="4523368"/>
            <a:ext cx="3917024" cy="2149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88" y="4552740"/>
            <a:ext cx="297180" cy="30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4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609600"/>
            <a:ext cx="4114800" cy="685800"/>
          </a:xfrm>
        </p:spPr>
        <p:txBody>
          <a:bodyPr>
            <a:noAutofit/>
          </a:bodyPr>
          <a:lstStyle/>
          <a:p>
            <a:pPr algn="r"/>
            <a:r>
              <a:rPr lang="en-US" sz="40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  <a:cs typeface="Arial" pitchFamily="34" charset="0"/>
              </a:rPr>
              <a:t>Sharing </a:t>
            </a:r>
            <a:r>
              <a:rPr lang="en-US" sz="4000" b="1" i="1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  <a:cs typeface="Arial" pitchFamily="34" charset="0"/>
              </a:rPr>
              <a:t>C</a:t>
            </a:r>
            <a:r>
              <a:rPr lang="en-US" sz="40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  <a:cs typeface="Arial" pitchFamily="34" charset="0"/>
              </a:rPr>
              <a:t>ontent  </a:t>
            </a:r>
            <a:endParaRPr lang="en-US" sz="4000" b="1" cap="smal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5681E-9782-48C8-A7E8-941814BBB79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1752600"/>
            <a:ext cx="55626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Whiteboard Tools</a:t>
            </a:r>
          </a:p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Upload Slides &amp; Images</a:t>
            </a:r>
          </a:p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 Application Sharing </a:t>
            </a:r>
          </a:p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 Web Tour</a:t>
            </a:r>
          </a:p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Timer</a:t>
            </a:r>
          </a:p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File Transfer</a:t>
            </a:r>
          </a:p>
          <a:p>
            <a:pPr marL="285750" indent="-285750">
              <a:lnSpc>
                <a:spcPct val="150000"/>
              </a:lnSpc>
              <a:buFontTx/>
              <a:buBlip>
                <a:blip r:embed="rId2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Video Camera</a:t>
            </a:r>
          </a:p>
          <a:p>
            <a:pPr marL="285750" indent="-285750">
              <a:buFontTx/>
              <a:buBlip>
                <a:blip r:embed="rId2"/>
              </a:buBlip>
            </a:pPr>
            <a:endParaRPr lang="en-US" sz="2000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Blip>
                <a:blip r:embed="rId2"/>
              </a:buBlip>
            </a:pPr>
            <a:endParaRPr lang="en-US" sz="2000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Blip>
                <a:blip r:embed="rId2"/>
              </a:buBlip>
            </a:pPr>
            <a:endParaRPr lang="en-US" sz="2000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Blip>
                <a:blip r:embed="rId2"/>
              </a:buBlip>
            </a:pP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3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44574" y="533400"/>
            <a:ext cx="4191000" cy="533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Whiteboard Window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9" y="2362200"/>
            <a:ext cx="4935075" cy="108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2286000" y="16764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44301" y="1254856"/>
            <a:ext cx="21336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Whiteboard window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64258" y="4343400"/>
            <a:ext cx="4975815" cy="129586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1 - Add a new Whiteboard screen</a:t>
            </a:r>
          </a:p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2 - Delete a slide or added Whiteboard screen</a:t>
            </a:r>
          </a:p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3 - Increase / decrease Whiteboard screen size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4999" y="3505200"/>
            <a:ext cx="493507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</a:t>
            </a:r>
            <a:r>
              <a:rPr lang="en-US" b="1" dirty="0" smtClean="0">
                <a:solidFill>
                  <a:schemeClr val="bg1"/>
                </a:solidFill>
              </a:rPr>
              <a:t>1                     2                             3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6013188"/>
            <a:ext cx="2667000" cy="3385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1" cap="small" dirty="0" smtClean="0">
                <a:solidFill>
                  <a:schemeClr val="bg1"/>
                </a:solidFill>
              </a:rPr>
              <a:t>Option:   </a:t>
            </a:r>
            <a:r>
              <a:rPr lang="en-US" sz="1600" b="1" cap="small" dirty="0" smtClean="0">
                <a:solidFill>
                  <a:schemeClr val="bg1"/>
                </a:solidFill>
              </a:rPr>
              <a:t>View &gt; Whiteboard</a:t>
            </a:r>
            <a:endParaRPr lang="en-US" sz="1600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7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533400"/>
            <a:ext cx="4724400" cy="762000"/>
          </a:xfrm>
        </p:spPr>
        <p:txBody>
          <a:bodyPr/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Course Learning Outcomes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sz="1600" b="1" cap="small" dirty="0" smtClean="0"/>
          </a:p>
          <a:p>
            <a:pPr marL="0" indent="0">
              <a:buNone/>
            </a:pPr>
            <a:r>
              <a:rPr lang="en-US" sz="2400" b="1" cap="small" dirty="0" smtClean="0"/>
              <a:t>Present a 10 minute session in which you demonstrate your ability to:</a:t>
            </a:r>
          </a:p>
          <a:p>
            <a:pPr lvl="1">
              <a:lnSpc>
                <a:spcPct val="150000"/>
              </a:lnSpc>
            </a:pPr>
            <a:r>
              <a:rPr lang="en-US" sz="2400" b="1" cap="small" dirty="0" smtClean="0"/>
              <a:t>Upload and navigate a brief PowerPoint presentation.</a:t>
            </a:r>
          </a:p>
          <a:p>
            <a:pPr lvl="1"/>
            <a:r>
              <a:rPr lang="en-US" sz="2400" b="1" cap="small" dirty="0" smtClean="0"/>
              <a:t>Use the Whiteboard tools to highlight content, insert text,    draw, and use to the pointer for screen focus.</a:t>
            </a:r>
          </a:p>
          <a:p>
            <a:pPr lvl="1">
              <a:lnSpc>
                <a:spcPct val="110000"/>
              </a:lnSpc>
            </a:pPr>
            <a:r>
              <a:rPr lang="en-US" sz="2400" b="1" cap="small" dirty="0" smtClean="0"/>
              <a:t>Use Application Sharing to share desktop applications in         ‘Share desktop’ mode and individual applications.</a:t>
            </a:r>
          </a:p>
          <a:p>
            <a:pPr lvl="1">
              <a:lnSpc>
                <a:spcPct val="150000"/>
              </a:lnSpc>
            </a:pPr>
            <a:r>
              <a:rPr lang="en-US" sz="2400" b="1" cap="small" dirty="0" smtClean="0"/>
              <a:t>Host a Web Tour to YouTube and share the URL in Chat.</a:t>
            </a:r>
          </a:p>
          <a:p>
            <a:pPr lvl="1">
              <a:lnSpc>
                <a:spcPct val="150000"/>
              </a:lnSpc>
            </a:pPr>
            <a:r>
              <a:rPr lang="en-US" sz="2400" b="1" cap="small" dirty="0" smtClean="0"/>
              <a:t>Create a multiple choice Poll and publish results to the Whiteboard.</a:t>
            </a:r>
          </a:p>
        </p:txBody>
      </p:sp>
    </p:spTree>
    <p:extLst>
      <p:ext uri="{BB962C8B-B14F-4D97-AF65-F5344CB8AC3E}">
        <p14:creationId xmlns:p14="http://schemas.microsoft.com/office/powerpoint/2010/main" val="3870078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029200" y="457200"/>
            <a:ext cx="3733800" cy="612775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Whiteboard Tools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05000" y="960780"/>
            <a:ext cx="4724402" cy="5241239"/>
            <a:chOff x="838200" y="1142999"/>
            <a:chExt cx="4724402" cy="524123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142999"/>
              <a:ext cx="705185" cy="5241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695786" y="1447800"/>
              <a:ext cx="3866816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Stop use of a tool / select screen objects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23932" y="1981200"/>
              <a:ext cx="3838669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Choose a Whiteboard pointer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16387" y="2514600"/>
              <a:ext cx="3846214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Select a pen or high lighter color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5785" y="3048000"/>
              <a:ext cx="3866815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Enter text on the Whiteboard 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12383" y="3581400"/>
              <a:ext cx="3850217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Draw closed rectangles or circles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95786" y="4101220"/>
              <a:ext cx="3866814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Draw open rectangles or circles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95785" y="4572000"/>
              <a:ext cx="3866815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Draw a straight line in any direction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95785" y="5105400"/>
              <a:ext cx="3866815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Desktop screen capture to place on Whiteboard 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95785" y="5630500"/>
              <a:ext cx="3866817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</a:rPr>
                <a:t>Select Whiteboard backgrounds  or  add clip art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715000" y="6161934"/>
            <a:ext cx="3048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Note: Go to Global Permissions to give tools to participants</a:t>
            </a:r>
            <a:r>
              <a:rPr lang="en-US" sz="1200" dirty="0" smtClean="0">
                <a:solidFill>
                  <a:schemeClr val="bg1"/>
                </a:solidFill>
              </a:rPr>
              <a:t>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9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4626" y="457200"/>
            <a:ext cx="2895600" cy="533400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Load Content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4439" y="1125084"/>
            <a:ext cx="5666741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solidFill>
                  <a:schemeClr val="bg1"/>
                </a:solidFill>
              </a:rPr>
              <a:t>Load PowerPoint and </a:t>
            </a:r>
            <a:r>
              <a:rPr lang="en-US" sz="2000" b="1" cap="small" dirty="0" err="1" smtClean="0">
                <a:solidFill>
                  <a:schemeClr val="bg1"/>
                </a:solidFill>
              </a:rPr>
              <a:t>OpenOffice</a:t>
            </a:r>
            <a:r>
              <a:rPr lang="en-US" sz="2000" b="1" cap="small" dirty="0" smtClean="0">
                <a:solidFill>
                  <a:schemeClr val="bg1"/>
                </a:solidFill>
              </a:rPr>
              <a:t> files to Whiteboard   </a:t>
            </a:r>
            <a:r>
              <a:rPr lang="en-US" b="1" cap="small" dirty="0" smtClean="0">
                <a:solidFill>
                  <a:schemeClr val="bg1"/>
                </a:solidFill>
              </a:rPr>
              <a:t>        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955" y="1325139"/>
            <a:ext cx="2456953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1" cap="small" dirty="0" smtClean="0">
                <a:solidFill>
                  <a:schemeClr val="bg1"/>
                </a:solidFill>
              </a:rPr>
              <a:t>Shortcut:  Drag &amp; Drop  files here. Load content, File Transfer, open Multimedia Library.</a:t>
            </a:r>
            <a:r>
              <a:rPr lang="en-US" sz="1200" b="1" cap="small" dirty="0" smtClean="0">
                <a:solidFill>
                  <a:schemeClr val="bg1"/>
                </a:solidFill>
              </a:rPr>
              <a:t> </a:t>
            </a:r>
            <a:endParaRPr lang="en-US" sz="1200" b="1" cap="small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259450" y="2644758"/>
            <a:ext cx="0" cy="357686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39" y="3007745"/>
            <a:ext cx="4311650" cy="3148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22631"/>
            <a:ext cx="5602777" cy="42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233777" y="1525194"/>
            <a:ext cx="0" cy="7608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96621" y="4419600"/>
            <a:ext cx="1219200" cy="55399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Locate the file</a:t>
            </a:r>
          </a:p>
          <a:p>
            <a:r>
              <a:rPr lang="en-US" sz="1400" b="1" cap="small" dirty="0" smtClean="0">
                <a:solidFill>
                  <a:schemeClr val="bg1"/>
                </a:solidFill>
              </a:rPr>
              <a:t>Click Open   </a:t>
            </a:r>
            <a:r>
              <a:rPr lang="en-US" sz="1600" b="1" cap="small" dirty="0" smtClean="0">
                <a:solidFill>
                  <a:schemeClr val="bg1"/>
                </a:solidFill>
              </a:rPr>
              <a:t>        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106221" y="5105400"/>
            <a:ext cx="0" cy="4513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38400" y="1810404"/>
            <a:ext cx="0" cy="475596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73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GUSTA~1\AppData\Local\Temp\SNAGHTML5f5976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599"/>
            <a:ext cx="222504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57" y="5572795"/>
            <a:ext cx="4852843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29744" y="533400"/>
            <a:ext cx="2895600" cy="533400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Show Slides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5975" y="1159877"/>
            <a:ext cx="41148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i="1" cap="small" dirty="0" smtClean="0">
                <a:solidFill>
                  <a:schemeClr val="bg1"/>
                </a:solidFill>
              </a:rPr>
              <a:t>‘Page Explorer’ </a:t>
            </a:r>
            <a:r>
              <a:rPr lang="en-US" sz="1600" b="1" cap="small" dirty="0" smtClean="0">
                <a:solidFill>
                  <a:schemeClr val="bg1"/>
                </a:solidFill>
              </a:rPr>
              <a:t>opens after slides are loaded        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0775" y="324433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small" dirty="0">
                <a:solidFill>
                  <a:schemeClr val="bg1"/>
                </a:solidFill>
              </a:rPr>
              <a:t>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2500" y="2063363"/>
            <a:ext cx="533400" cy="1524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52600" y="1498431"/>
            <a:ext cx="0" cy="3369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76077" y="3613954"/>
            <a:ext cx="1605722" cy="196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77" y="1799821"/>
            <a:ext cx="228600" cy="23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763617" y="4478741"/>
            <a:ext cx="5075583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Option: Close the ‘</a:t>
            </a:r>
            <a:r>
              <a:rPr lang="en-US" sz="1600" b="1" i="1" cap="small" dirty="0" smtClean="0">
                <a:solidFill>
                  <a:schemeClr val="bg1"/>
                </a:solidFill>
              </a:rPr>
              <a:t>Page Explorer’ </a:t>
            </a:r>
            <a:r>
              <a:rPr lang="en-US" sz="1600" b="1" cap="small" dirty="0" smtClean="0">
                <a:solidFill>
                  <a:schemeClr val="bg1"/>
                </a:solidFill>
              </a:rPr>
              <a:t>window and 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Navigate  using the arrows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267200" y="5040707"/>
            <a:ext cx="0" cy="6364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477000" y="5063516"/>
            <a:ext cx="0" cy="6016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34200" y="6400800"/>
            <a:ext cx="1752600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1" cap="small" dirty="0" smtClean="0">
                <a:solidFill>
                  <a:schemeClr val="bg1"/>
                </a:solidFill>
              </a:rPr>
              <a:t>Re-open ‘Page Explorer’</a:t>
            </a:r>
            <a:endParaRPr lang="en-US" sz="1200" b="1" i="1" cap="small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8458200" y="5982371"/>
            <a:ext cx="0" cy="41842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9600" y="5434296"/>
            <a:ext cx="252984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Note: Use ‘Page Explorer’ to delete a slide from the group</a:t>
            </a:r>
            <a:endParaRPr lang="en-US" sz="1400" b="1" i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6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810" y="609600"/>
            <a:ext cx="6781800" cy="990600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Application Sharing:</a:t>
            </a:r>
            <a:b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Share Desktop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"/>
          <a:stretch/>
        </p:blipFill>
        <p:spPr bwMode="auto">
          <a:xfrm>
            <a:off x="2231666" y="2723964"/>
            <a:ext cx="3619084" cy="108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3936745" y="2114364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43600" y="3822735"/>
            <a:ext cx="2823533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Option: Tools &gt; Application Sharing  </a:t>
            </a:r>
            <a:endParaRPr lang="en-US" sz="1400" b="1" i="1" cap="small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41208" y="3822735"/>
            <a:ext cx="0" cy="53340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450779"/>
            <a:ext cx="4497834" cy="959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20401" y="5070497"/>
            <a:ext cx="1371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33600" y="1775810"/>
            <a:ext cx="40697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Launch ‘</a:t>
            </a:r>
            <a:r>
              <a:rPr lang="en-US" sz="1600" b="1" i="1" cap="small" dirty="0" smtClean="0">
                <a:solidFill>
                  <a:schemeClr val="bg1"/>
                </a:solidFill>
              </a:rPr>
              <a:t>Available Sharing Selections’ </a:t>
            </a:r>
            <a:r>
              <a:rPr lang="en-US" sz="1600" b="1" cap="small" dirty="0" smtClean="0">
                <a:solidFill>
                  <a:schemeClr val="bg1"/>
                </a:solidFill>
              </a:rPr>
              <a:t>window:           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31999" y="5375297"/>
            <a:ext cx="0" cy="53340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600" y="5902734"/>
            <a:ext cx="72138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Navigate to </a:t>
            </a:r>
            <a:r>
              <a:rPr lang="en-US" b="1" i="1" cap="small" dirty="0" smtClean="0">
                <a:solidFill>
                  <a:schemeClr val="bg1"/>
                </a:solidFill>
              </a:rPr>
              <a:t>any program </a:t>
            </a:r>
            <a:r>
              <a:rPr lang="en-US" b="1" cap="small" dirty="0" smtClean="0">
                <a:solidFill>
                  <a:schemeClr val="bg1"/>
                </a:solidFill>
              </a:rPr>
              <a:t>on your desktop – </a:t>
            </a:r>
            <a:r>
              <a:rPr lang="en-US" b="1" i="1" cap="small" dirty="0" smtClean="0">
                <a:solidFill>
                  <a:schemeClr val="bg1"/>
                </a:solidFill>
              </a:rPr>
              <a:t>anywhere</a:t>
            </a:r>
            <a:r>
              <a:rPr lang="en-US" b="1" cap="small" dirty="0" smtClean="0">
                <a:solidFill>
                  <a:schemeClr val="bg1"/>
                </a:solidFill>
              </a:rPr>
              <a:t> in your computer           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57300" y="1371974"/>
            <a:ext cx="6553200" cy="456826"/>
            <a:chOff x="1447800" y="383362"/>
            <a:chExt cx="6553200" cy="456826"/>
          </a:xfrm>
        </p:grpSpPr>
        <p:sp>
          <p:nvSpPr>
            <p:cNvPr id="4" name="TextBox 3"/>
            <p:cNvSpPr txBox="1"/>
            <p:nvPr/>
          </p:nvSpPr>
          <p:spPr>
            <a:xfrm>
              <a:off x="2209800" y="383362"/>
              <a:ext cx="4876800" cy="3385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cap="small" dirty="0" smtClean="0">
                  <a:solidFill>
                    <a:schemeClr val="bg1"/>
                  </a:solidFill>
                </a:rPr>
                <a:t>Participants see everything inside the color framed area</a:t>
              </a:r>
              <a:endParaRPr lang="en-US" sz="1100" b="1" cap="small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1447800" y="531911"/>
              <a:ext cx="7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447800" y="535388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>
              <a:stCxn id="4" idx="3"/>
            </p:cNvCxnSpPr>
            <p:nvPr/>
          </p:nvCxnSpPr>
          <p:spPr>
            <a:xfrm>
              <a:off x="7086600" y="552639"/>
              <a:ext cx="9144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001000" y="552639"/>
              <a:ext cx="0" cy="28754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217140" y="1828800"/>
            <a:ext cx="6629401" cy="4876800"/>
            <a:chOff x="457199" y="685800"/>
            <a:chExt cx="8063429" cy="562344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" y="685800"/>
              <a:ext cx="8063429" cy="5623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077" y="878179"/>
              <a:ext cx="133624" cy="135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Rectangle 11"/>
          <p:cNvSpPr/>
          <p:nvPr/>
        </p:nvSpPr>
        <p:spPr>
          <a:xfrm>
            <a:off x="914400" y="787199"/>
            <a:ext cx="74932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How ‘Share Desktop’ Appears to Participants</a:t>
            </a:r>
            <a:endParaRPr lang="en-US" sz="3200" cap="small" dirty="0"/>
          </a:p>
        </p:txBody>
      </p:sp>
    </p:spTree>
    <p:extLst>
      <p:ext uri="{BB962C8B-B14F-4D97-AF65-F5344CB8AC3E}">
        <p14:creationId xmlns:p14="http://schemas.microsoft.com/office/powerpoint/2010/main" val="263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733393" cy="835164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Hide the Sidebar: </a:t>
            </a:r>
            <a:b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In ‘Share </a:t>
            </a:r>
            <a:r>
              <a:rPr lang="en-US" sz="3200" b="1" i="1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</a:t>
            </a:r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esktop’ Mode  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124" y="1183898"/>
            <a:ext cx="394127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Click to drop the sidebar to your taskbar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324" y="5193268"/>
            <a:ext cx="676067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From your desktop taskbar, click to bring the sidebar back into view 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59324" y="5929905"/>
            <a:ext cx="4544256" cy="704165"/>
            <a:chOff x="749100" y="5333998"/>
            <a:chExt cx="4925255" cy="780365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100" y="5333998"/>
              <a:ext cx="4925255" cy="780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6493" y="5434343"/>
              <a:ext cx="634562" cy="657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3" name="Straight Arrow Connector 12"/>
          <p:cNvCxnSpPr/>
          <p:nvPr/>
        </p:nvCxnSpPr>
        <p:spPr>
          <a:xfrm>
            <a:off x="3962400" y="55626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74671" y="1781830"/>
            <a:ext cx="6145963" cy="2815952"/>
            <a:chOff x="379490" y="1602140"/>
            <a:chExt cx="6145963" cy="281595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6759" b="54382"/>
            <a:stretch/>
          </p:blipFill>
          <p:spPr bwMode="auto">
            <a:xfrm>
              <a:off x="379490" y="1602140"/>
              <a:ext cx="6145963" cy="2815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805973"/>
              <a:ext cx="248954" cy="218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6" name="Straight Arrow Connector 5"/>
          <p:cNvCxnSpPr/>
          <p:nvPr/>
        </p:nvCxnSpPr>
        <p:spPr>
          <a:xfrm>
            <a:off x="1371600" y="155323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90600" y="3369212"/>
            <a:ext cx="32004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Or…  Grab the color frame handle – pull to the right to hide the sidebar view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02124" y="3677137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67400" y="6198973"/>
            <a:ext cx="297180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Option: View &gt; uncheck Show Sidebar</a:t>
            </a:r>
            <a:endParaRPr lang="en-US" sz="1400" b="1" i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2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5119" y="393492"/>
            <a:ext cx="4648200" cy="762000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Application Sharing:</a:t>
            </a:r>
            <a:b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Individual Apps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3"/>
          <a:stretch/>
        </p:blipFill>
        <p:spPr bwMode="auto">
          <a:xfrm>
            <a:off x="1063529" y="1922228"/>
            <a:ext cx="3619084" cy="108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2873071" y="1318591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48299" y="3054198"/>
            <a:ext cx="3220837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Option: Tools &gt; Application Sharing  </a:t>
            </a:r>
            <a:endParaRPr lang="en-US" sz="1400" b="1" i="1" cap="small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41565" y="2941387"/>
            <a:ext cx="0" cy="53340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8200" y="980037"/>
            <a:ext cx="406974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Launch ‘</a:t>
            </a:r>
            <a:r>
              <a:rPr lang="en-US" sz="1600" b="1" i="1" cap="small" dirty="0" smtClean="0">
                <a:solidFill>
                  <a:schemeClr val="bg1"/>
                </a:solidFill>
              </a:rPr>
              <a:t>Available Sharing Selections’ </a:t>
            </a:r>
            <a:r>
              <a:rPr lang="en-US" sz="1600" b="1" cap="small" dirty="0" smtClean="0">
                <a:solidFill>
                  <a:schemeClr val="bg1"/>
                </a:solidFill>
              </a:rPr>
              <a:t>window:          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21" y="3474787"/>
            <a:ext cx="3359888" cy="3219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4191000" y="6047980"/>
            <a:ext cx="0" cy="3908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33800" y="4800600"/>
            <a:ext cx="3429000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Select Applications</a:t>
            </a:r>
            <a:endParaRPr lang="en-US" sz="1400" b="1" cap="small" dirty="0">
              <a:solidFill>
                <a:schemeClr val="bg1"/>
              </a:solidFill>
            </a:endParaRPr>
          </a:p>
          <a:p>
            <a:r>
              <a:rPr lang="en-US" sz="1400" b="1" cap="small" dirty="0" smtClean="0">
                <a:solidFill>
                  <a:schemeClr val="bg1"/>
                </a:solidFill>
              </a:rPr>
              <a:t>Use CTRL key to select multiple applications </a:t>
            </a:r>
          </a:p>
          <a:p>
            <a:r>
              <a:rPr lang="en-US" sz="1400" b="1" cap="small" dirty="0" smtClean="0">
                <a:solidFill>
                  <a:schemeClr val="bg1"/>
                </a:solidFill>
              </a:rPr>
              <a:t>Click Share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9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208320" cy="4700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625063" y="1425224"/>
            <a:ext cx="6836719" cy="474077"/>
            <a:chOff x="1347854" y="550694"/>
            <a:chExt cx="6553199" cy="474077"/>
          </a:xfrm>
        </p:grpSpPr>
        <p:sp>
          <p:nvSpPr>
            <p:cNvPr id="6" name="TextBox 5"/>
            <p:cNvSpPr txBox="1"/>
            <p:nvPr/>
          </p:nvSpPr>
          <p:spPr>
            <a:xfrm>
              <a:off x="2109853" y="550694"/>
              <a:ext cx="4876800" cy="3385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cap="small" dirty="0" smtClean="0">
                  <a:solidFill>
                    <a:schemeClr val="bg1"/>
                  </a:solidFill>
                </a:rPr>
                <a:t>Participants see everything inside the color framed area</a:t>
              </a:r>
              <a:endParaRPr lang="en-US" sz="1100" b="1" cap="small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1347854" y="724534"/>
              <a:ext cx="762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347919" y="719971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986653" y="666721"/>
              <a:ext cx="9144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901053" y="666721"/>
              <a:ext cx="0" cy="28754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6378059" y="3581400"/>
            <a:ext cx="2514600" cy="20313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Tip 1:</a:t>
            </a:r>
          </a:p>
          <a:p>
            <a:r>
              <a:rPr lang="en-US" sz="1400" b="1" i="1" cap="small" dirty="0">
                <a:solidFill>
                  <a:schemeClr val="bg1"/>
                </a:solidFill>
              </a:rPr>
              <a:t>Size the App to be less than full screen before </a:t>
            </a:r>
            <a:r>
              <a:rPr lang="en-US" sz="1400" b="1" i="1" cap="small" dirty="0" smtClean="0">
                <a:solidFill>
                  <a:schemeClr val="bg1"/>
                </a:solidFill>
              </a:rPr>
              <a:t>sharing</a:t>
            </a:r>
          </a:p>
          <a:p>
            <a:endParaRPr lang="en-US" sz="1400" b="1" i="1" cap="small" dirty="0">
              <a:solidFill>
                <a:schemeClr val="bg1"/>
              </a:solidFill>
            </a:endParaRPr>
          </a:p>
          <a:p>
            <a:r>
              <a:rPr lang="en-US" sz="1400" b="1" i="1" cap="small" dirty="0" smtClean="0">
                <a:solidFill>
                  <a:schemeClr val="bg1"/>
                </a:solidFill>
              </a:rPr>
              <a:t>Tip 2:</a:t>
            </a:r>
            <a:br>
              <a:rPr lang="en-US" sz="1400" b="1" i="1" cap="small" dirty="0" smtClean="0">
                <a:solidFill>
                  <a:schemeClr val="bg1"/>
                </a:solidFill>
              </a:rPr>
            </a:br>
            <a:r>
              <a:rPr lang="en-US" sz="1400" b="1" i="1" cap="small" dirty="0">
                <a:solidFill>
                  <a:schemeClr val="bg1"/>
                </a:solidFill>
              </a:rPr>
              <a:t>If application covers  your screen, double click on the app </a:t>
            </a:r>
            <a:r>
              <a:rPr lang="en-US" sz="1400" b="1" i="1" cap="small" dirty="0" smtClean="0">
                <a:solidFill>
                  <a:schemeClr val="bg1"/>
                </a:solidFill>
              </a:rPr>
              <a:t>title bar for automatic resize</a:t>
            </a:r>
            <a:endParaRPr lang="en-US" sz="1400" b="1" i="1" cap="small" dirty="0">
              <a:solidFill>
                <a:schemeClr val="bg1"/>
              </a:solidFill>
            </a:endParaRPr>
          </a:p>
          <a:p>
            <a:endParaRPr lang="en-US" sz="1400" b="1" i="1" cap="small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22970" y="762000"/>
            <a:ext cx="7301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How Individual Apps Appear to Participants</a:t>
            </a:r>
            <a:endParaRPr lang="en-US" sz="3200" cap="small" dirty="0"/>
          </a:p>
        </p:txBody>
      </p:sp>
    </p:spTree>
    <p:extLst>
      <p:ext uri="{BB962C8B-B14F-4D97-AF65-F5344CB8AC3E}">
        <p14:creationId xmlns:p14="http://schemas.microsoft.com/office/powerpoint/2010/main" val="24525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728519" y="479048"/>
            <a:ext cx="426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Basic Sharing Options</a:t>
            </a:r>
          </a:p>
          <a:p>
            <a:pPr algn="ctr"/>
            <a:endParaRPr lang="en-US" sz="2400" b="1" cap="small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001000" y="1026467"/>
            <a:ext cx="685800" cy="261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77200" y="1371600"/>
            <a:ext cx="76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8" b="62042"/>
          <a:stretch/>
        </p:blipFill>
        <p:spPr bwMode="auto">
          <a:xfrm>
            <a:off x="1689652" y="2438400"/>
            <a:ext cx="5105400" cy="891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676400" y="3657600"/>
            <a:ext cx="4419600" cy="161582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While in the Sharing Mode:  </a:t>
            </a:r>
          </a:p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1   Stop sharing</a:t>
            </a:r>
          </a:p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2  Pause  sharing</a:t>
            </a:r>
          </a:p>
          <a:p>
            <a:pPr>
              <a:lnSpc>
                <a:spcPct val="150000"/>
              </a:lnSpc>
            </a:pPr>
            <a:r>
              <a:rPr lang="en-US" b="1" cap="small" dirty="0" smtClean="0">
                <a:solidFill>
                  <a:schemeClr val="bg1"/>
                </a:solidFill>
              </a:rPr>
              <a:t>3  Snapshot  shared app to your Whiteboard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63627" y="5941367"/>
            <a:ext cx="4139649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Option:  Tools &gt; Application Sharing &gt; Choose option</a:t>
            </a:r>
            <a:endParaRPr lang="en-US" sz="1400" cap="small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8388" y="2069068"/>
            <a:ext cx="194243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</a:t>
            </a:r>
            <a:r>
              <a:rPr lang="en-US" b="1" dirty="0" smtClean="0">
                <a:solidFill>
                  <a:schemeClr val="bg1"/>
                </a:solidFill>
              </a:rPr>
              <a:t>1        2           3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2514600"/>
            <a:ext cx="3048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Note: The icon group may appear in upper or lower corners of the screen.</a:t>
            </a:r>
            <a:endParaRPr lang="en-US" sz="1400" b="1" i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86616" y="647491"/>
            <a:ext cx="6018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Allow Access to Shared Programs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9800" y="2209800"/>
            <a:ext cx="1905000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38601" y="3505199"/>
            <a:ext cx="3809999" cy="264175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38601" y="3161168"/>
            <a:ext cx="3809999" cy="304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096000" y="2650804"/>
            <a:ext cx="0" cy="510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20902" y="2165405"/>
            <a:ext cx="2133601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715000" y="2650804"/>
            <a:ext cx="0" cy="510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42514" y="1006439"/>
            <a:ext cx="7834686" cy="5274222"/>
            <a:chOff x="242514" y="991199"/>
            <a:chExt cx="7834686" cy="5274222"/>
          </a:xfrm>
        </p:grpSpPr>
        <p:grpSp>
          <p:nvGrpSpPr>
            <p:cNvPr id="16" name="Group 15"/>
            <p:cNvGrpSpPr/>
            <p:nvPr/>
          </p:nvGrpSpPr>
          <p:grpSpPr>
            <a:xfrm>
              <a:off x="242514" y="991199"/>
              <a:ext cx="7772401" cy="5274222"/>
              <a:chOff x="228599" y="1028701"/>
              <a:chExt cx="7772401" cy="527422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28599" y="1028701"/>
                <a:ext cx="7772401" cy="5274222"/>
                <a:chOff x="228599" y="1028700"/>
                <a:chExt cx="8086699" cy="5512282"/>
              </a:xfrm>
            </p:grpSpPr>
            <p:pic>
              <p:nvPicPr>
                <p:cNvPr id="4100" name="Picture 4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3400" y="1828800"/>
                  <a:ext cx="7781898" cy="3810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228599" y="5640310"/>
                  <a:ext cx="3236058" cy="90067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1" cap="small" dirty="0" smtClean="0">
                      <a:solidFill>
                        <a:schemeClr val="bg1"/>
                      </a:solidFill>
                    </a:rPr>
                    <a:t>STEP 1</a:t>
                  </a:r>
                </a:p>
                <a:p>
                  <a:r>
                    <a:rPr lang="en-US" sz="1600" b="1" cap="small" dirty="0" smtClean="0">
                      <a:solidFill>
                        <a:schemeClr val="bg1"/>
                      </a:solidFill>
                    </a:rPr>
                    <a:t>Click on the name of the person to give access to the shared program.</a:t>
                  </a:r>
                  <a:endParaRPr lang="en-US" sz="1600" b="1" cap="small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2210554" y="1398032"/>
                  <a:ext cx="0" cy="5334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1772404" y="1028700"/>
                  <a:ext cx="876300" cy="386002"/>
                </a:xfrm>
                <a:prstGeom prst="rect">
                  <a:avLst/>
                </a:prstGeom>
                <a:solidFill>
                  <a:schemeClr val="accent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1" cap="small" dirty="0" smtClean="0">
                      <a:solidFill>
                        <a:schemeClr val="bg1"/>
                      </a:solidFill>
                    </a:rPr>
                    <a:t>Step 2</a:t>
                  </a:r>
                  <a:endParaRPr lang="en-US" b="1" i="1" cap="small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" name="Straight Arrow Connector 2"/>
                <p:cNvCxnSpPr/>
                <p:nvPr/>
              </p:nvCxnSpPr>
              <p:spPr>
                <a:xfrm flipV="1">
                  <a:off x="1295400" y="5257800"/>
                  <a:ext cx="0" cy="381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/>
              <p:cNvSpPr/>
              <p:nvPr/>
            </p:nvSpPr>
            <p:spPr>
              <a:xfrm>
                <a:off x="3886200" y="1833426"/>
                <a:ext cx="4114800" cy="3711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4114800" y="5311065"/>
              <a:ext cx="3962400" cy="9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91038" y="1792271"/>
            <a:ext cx="2362200" cy="89255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i="1" cap="small" dirty="0" smtClean="0">
                <a:solidFill>
                  <a:schemeClr val="bg1"/>
                </a:solidFill>
              </a:rPr>
              <a:t>Step  3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Give or Take away access to shared application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54503" y="3161168"/>
            <a:ext cx="3960412" cy="60820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096000" y="2684823"/>
            <a:ext cx="0" cy="510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920902" y="2165405"/>
            <a:ext cx="2117699" cy="304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8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65125"/>
          </a:xfrm>
        </p:spPr>
        <p:txBody>
          <a:bodyPr/>
          <a:lstStyle/>
          <a:p>
            <a:fld id="{811E7A1A-A4E0-4788-A9C0-16B3E3B69EE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890" y="1371600"/>
            <a:ext cx="8620776" cy="6312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SzPct val="125000"/>
              <a:buFontTx/>
              <a:buBlip>
                <a:blip r:embed="rId3"/>
              </a:buBlip>
            </a:pPr>
            <a:r>
              <a:rPr lang="en-US" sz="2000" b="1" cap="small" dirty="0" smtClean="0">
                <a:solidFill>
                  <a:prstClr val="black"/>
                </a:solidFill>
                <a:cs typeface="Arial" pitchFamily="34" charset="0"/>
              </a:rPr>
              <a:t>Online e-conferencing solution for live and recorded meetings and classes.</a:t>
            </a:r>
          </a:p>
          <a:p>
            <a:pPr>
              <a:lnSpc>
                <a:spcPct val="200000"/>
              </a:lnSpc>
              <a:buSzPct val="125000"/>
            </a:pPr>
            <a:endParaRPr lang="en-US" sz="2000" b="1" cap="small" dirty="0" smtClean="0">
              <a:solidFill>
                <a:prstClr val="black"/>
              </a:solidFill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SzPct val="125000"/>
              <a:buFontTx/>
              <a:buBlip>
                <a:blip r:embed="rId3"/>
              </a:buBlip>
            </a:pPr>
            <a:endParaRPr lang="en-US" sz="2000" b="1" cap="small" dirty="0" smtClean="0">
              <a:solidFill>
                <a:prstClr val="black"/>
              </a:solidFill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SzPct val="125000"/>
              <a:buFontTx/>
              <a:buBlip>
                <a:blip r:embed="rId3"/>
              </a:buBlip>
            </a:pPr>
            <a:r>
              <a:rPr lang="en-US" sz="2000" b="1" cap="small" dirty="0" smtClean="0">
                <a:solidFill>
                  <a:prstClr val="black"/>
                </a:solidFill>
                <a:cs typeface="Arial" pitchFamily="34" charset="0"/>
              </a:rPr>
              <a:t>Funded by the California Community College Chancellor’s Office.</a:t>
            </a:r>
          </a:p>
          <a:p>
            <a:pPr marL="285750" indent="-285750">
              <a:lnSpc>
                <a:spcPct val="200000"/>
              </a:lnSpc>
              <a:buSzPct val="125000"/>
              <a:buFontTx/>
              <a:buBlip>
                <a:blip r:embed="rId3"/>
              </a:buBlip>
            </a:pPr>
            <a:endParaRPr lang="en-US" sz="2000" b="1" cap="small" dirty="0" smtClean="0">
              <a:solidFill>
                <a:prstClr val="black"/>
              </a:solidFill>
            </a:endParaRPr>
          </a:p>
          <a:p>
            <a:pPr marL="285750" indent="-285750">
              <a:lnSpc>
                <a:spcPct val="200000"/>
              </a:lnSpc>
              <a:buSzPct val="125000"/>
              <a:buFontTx/>
              <a:buBlip>
                <a:blip r:embed="rId3"/>
              </a:buBlip>
            </a:pPr>
            <a:r>
              <a:rPr lang="en-US" sz="2000" b="1" cap="small" dirty="0" smtClean="0">
                <a:solidFill>
                  <a:prstClr val="black"/>
                </a:solidFill>
              </a:rPr>
              <a:t>No </a:t>
            </a:r>
            <a:r>
              <a:rPr lang="en-US" sz="2000" b="1" cap="small" dirty="0">
                <a:solidFill>
                  <a:prstClr val="black"/>
                </a:solidFill>
              </a:rPr>
              <a:t>$$$ to </a:t>
            </a:r>
            <a:r>
              <a:rPr lang="en-US" sz="2000" b="1" cap="small" dirty="0" smtClean="0">
                <a:solidFill>
                  <a:prstClr val="black"/>
                </a:solidFill>
              </a:rPr>
              <a:t>California Community Colleges</a:t>
            </a:r>
            <a:r>
              <a:rPr lang="en-US" sz="2000" b="1" cap="small" dirty="0">
                <a:solidFill>
                  <a:prstClr val="black"/>
                </a:solidFill>
              </a:rPr>
              <a:t>, staff or </a:t>
            </a:r>
            <a:r>
              <a:rPr lang="en-US" sz="2000" b="1" cap="small" dirty="0" smtClean="0">
                <a:solidFill>
                  <a:prstClr val="black"/>
                </a:solidFill>
              </a:rPr>
              <a:t>students.</a:t>
            </a:r>
          </a:p>
          <a:p>
            <a:pPr marL="285750" indent="-285750">
              <a:lnSpc>
                <a:spcPct val="200000"/>
              </a:lnSpc>
              <a:buSzPct val="125000"/>
              <a:buFontTx/>
              <a:buBlip>
                <a:blip r:embed="rId3"/>
              </a:buBlip>
            </a:pPr>
            <a:endParaRPr lang="en-US" sz="2000" b="1" cap="small" dirty="0" smtClean="0">
              <a:solidFill>
                <a:prstClr val="black"/>
              </a:solidFill>
              <a:cs typeface="Arial" pitchFamily="34" charset="0"/>
            </a:endParaRPr>
          </a:p>
          <a:p>
            <a:pPr marL="285750" indent="-285750">
              <a:lnSpc>
                <a:spcPct val="200000"/>
              </a:lnSpc>
              <a:buSzPct val="125000"/>
              <a:buFontTx/>
              <a:buBlip>
                <a:blip r:embed="rId3"/>
              </a:buBlip>
            </a:pPr>
            <a:r>
              <a:rPr lang="en-US" sz="2000" b="1" cap="small" dirty="0" smtClean="0">
                <a:solidFill>
                  <a:prstClr val="black"/>
                </a:solidFill>
                <a:cs typeface="Arial" pitchFamily="34" charset="0"/>
              </a:rPr>
              <a:t>Live support and help desk - located at Palomar College in San Diego County.</a:t>
            </a:r>
          </a:p>
          <a:p>
            <a:pPr>
              <a:lnSpc>
                <a:spcPct val="150000"/>
              </a:lnSpc>
              <a:buSzPct val="125000"/>
            </a:pPr>
            <a:r>
              <a:rPr lang="en-US" sz="2000" b="1" cap="small" dirty="0" smtClean="0">
                <a:solidFill>
                  <a:prstClr val="black"/>
                </a:solidFill>
                <a:cs typeface="Arial" pitchFamily="34" charset="0"/>
              </a:rPr>
              <a:t/>
            </a:r>
            <a:br>
              <a:rPr lang="en-US" sz="2000" b="1" cap="small" dirty="0" smtClean="0">
                <a:solidFill>
                  <a:prstClr val="black"/>
                </a:solidFill>
                <a:cs typeface="Arial" pitchFamily="34" charset="0"/>
              </a:rPr>
            </a:br>
            <a:endParaRPr lang="en-US" sz="2000" b="1" cap="small" dirty="0" smtClean="0">
              <a:solidFill>
                <a:prstClr val="black"/>
              </a:solidFill>
              <a:cs typeface="Arial" pitchFamily="34" charset="0"/>
            </a:endParaRPr>
          </a:p>
          <a:p>
            <a:pPr>
              <a:lnSpc>
                <a:spcPct val="150000"/>
              </a:lnSpc>
              <a:buSzPct val="125000"/>
            </a:pPr>
            <a:endParaRPr lang="en-US" dirty="0" smtClean="0">
              <a:solidFill>
                <a:prstClr val="black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990600" y="2382458"/>
            <a:ext cx="6197636" cy="640080"/>
            <a:chOff x="443814" y="1853141"/>
            <a:chExt cx="7968389" cy="799643"/>
          </a:xfrm>
        </p:grpSpPr>
        <p:pic>
          <p:nvPicPr>
            <p:cNvPr id="4" name="Picture 2" descr="C:\Documents and Settings\DGustafson\My Documents\SnagIt Catalog\Teach-Confer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49537" y="1853141"/>
              <a:ext cx="1372971" cy="799643"/>
            </a:xfrm>
            <a:prstGeom prst="rect">
              <a:avLst/>
            </a:prstGeom>
            <a:noFill/>
          </p:spPr>
        </p:pic>
        <p:pic>
          <p:nvPicPr>
            <p:cNvPr id="7" name="Picture 3" descr="C:\Documents and Settings\DGustafson\My Documents\SnagIt Catalog\Meet-Confer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3814" y="1945066"/>
              <a:ext cx="1641805" cy="475405"/>
            </a:xfrm>
            <a:prstGeom prst="rect">
              <a:avLst/>
            </a:prstGeom>
            <a:noFill/>
          </p:spPr>
        </p:pic>
        <p:pic>
          <p:nvPicPr>
            <p:cNvPr id="8" name="Picture 4" descr="C:\Documents and Settings\DGustafson\My Documents\SnagIt Catalog\Call-Confer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34200" y="1962819"/>
              <a:ext cx="1478003" cy="485629"/>
            </a:xfrm>
            <a:prstGeom prst="rect">
              <a:avLst/>
            </a:prstGeom>
            <a:noFill/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1996090"/>
              <a:ext cx="1658265" cy="57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2508" y="1913722"/>
              <a:ext cx="1262955" cy="739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3200400" y="762000"/>
            <a:ext cx="55626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What is </a:t>
            </a:r>
            <a:r>
              <a:rPr lang="en-US" sz="36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  <a:latin typeface="Arial" pitchFamily="34" charset="0"/>
                <a:cs typeface="Arial" pitchFamily="34" charset="0"/>
              </a:rPr>
              <a:t>CCC Confer</a:t>
            </a:r>
            <a:r>
              <a:rPr lang="en-US" sz="3600" b="1" i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?</a:t>
            </a:r>
            <a:endParaRPr lang="en-US" sz="3600" b="1" i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528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609600"/>
            <a:ext cx="2438400" cy="533400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Web Tour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25065" y="6009788"/>
            <a:ext cx="261446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Option:   View &gt; Web tour</a:t>
            </a:r>
            <a:endParaRPr lang="en-US" sz="1400" cap="small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400" y="1312391"/>
            <a:ext cx="250372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Open Web Tour window 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9701" y="4876800"/>
            <a:ext cx="502920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Note:  When websites require a password use Application Sharing.</a:t>
            </a:r>
            <a:endParaRPr lang="en-US" sz="1400" b="1" i="1" cap="small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68049"/>
            <a:ext cx="5919802" cy="2441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63826" y="3072376"/>
            <a:ext cx="198120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Stop sharing &amp; return to the whiteboard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143000" y="2517184"/>
            <a:ext cx="0" cy="5355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505200" y="2302141"/>
            <a:ext cx="0" cy="4300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981200" y="1680109"/>
            <a:ext cx="0" cy="6285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0800" y="1960271"/>
            <a:ext cx="1752599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Enter or change url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105400" y="2268049"/>
            <a:ext cx="0" cy="411287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53001" y="1927579"/>
            <a:ext cx="13716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Send url to Chat 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05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24699" y="388938"/>
            <a:ext cx="1600200" cy="715962"/>
          </a:xfrm>
        </p:spPr>
        <p:txBody>
          <a:bodyPr>
            <a:norm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Timer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278622"/>
            <a:ext cx="201168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733427"/>
            <a:ext cx="425547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457" y="1476693"/>
            <a:ext cx="3098459" cy="317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914400" y="838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82240" y="1905000"/>
            <a:ext cx="65532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76800" y="43434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82790" y="3200400"/>
            <a:ext cx="1761339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Select Timer options</a:t>
            </a:r>
          </a:p>
          <a:p>
            <a:r>
              <a:rPr lang="en-US" sz="1400" b="1" cap="small" dirty="0" smtClean="0">
                <a:solidFill>
                  <a:schemeClr val="bg1"/>
                </a:solidFill>
              </a:rPr>
              <a:t>Click Start 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1" y="5105400"/>
            <a:ext cx="49530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Timer displays on the top of the screen &amp; closes when time elapses. 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724400" y="5413177"/>
            <a:ext cx="0" cy="27990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36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cap="small" dirty="0" smtClean="0"/>
              <a:t>Send a virtual handout to everyone with one step!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Files are uploaded to the room and offered to everyone.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Files are offered to those visiting the archives.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All participants can save the file to their desktop.</a:t>
            </a:r>
          </a:p>
          <a:p>
            <a:pPr lvl="1"/>
            <a:endParaRPr lang="en-US" sz="2000" b="1" cap="small" dirty="0" smtClean="0"/>
          </a:p>
          <a:p>
            <a:pPr>
              <a:lnSpc>
                <a:spcPct val="150000"/>
              </a:lnSpc>
            </a:pPr>
            <a:r>
              <a:rPr lang="en-US" sz="2000" b="1" cap="small" dirty="0" smtClean="0"/>
              <a:t>Up to 10MB can be file transferred. 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When capacity is reached, delete a file so more can be transferred.</a:t>
            </a:r>
            <a:endParaRPr lang="en-US" sz="2000" b="1" cap="small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77000" y="533400"/>
            <a:ext cx="2286000" cy="563562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File Transfer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3294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00600" y="533400"/>
            <a:ext cx="3962400" cy="792162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File Transfer Library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79961" y="1219200"/>
            <a:ext cx="3602477" cy="1676400"/>
            <a:chOff x="533400" y="1278048"/>
            <a:chExt cx="3602477" cy="1676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278048"/>
              <a:ext cx="3602477" cy="167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33400" y="1524000"/>
              <a:ext cx="1219200" cy="14304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1981200" y="7620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00200" y="2693405"/>
            <a:ext cx="1600200" cy="211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24200" y="2954448"/>
            <a:ext cx="0" cy="398352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13" y="3352800"/>
            <a:ext cx="5500095" cy="290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86200" y="2954448"/>
            <a:ext cx="4191000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Shows all transferred file .  </a:t>
            </a:r>
            <a:br>
              <a:rPr lang="en-US" sz="1600" b="1" cap="small" dirty="0" smtClean="0">
                <a:solidFill>
                  <a:schemeClr val="bg1"/>
                </a:solidFill>
              </a:rPr>
            </a:br>
            <a:endParaRPr lang="en-US" sz="1600" b="1" cap="small" dirty="0" smtClean="0">
              <a:solidFill>
                <a:schemeClr val="bg1"/>
              </a:solidFill>
            </a:endParaRPr>
          </a:p>
          <a:p>
            <a:pPr marL="342900" indent="-342900">
              <a:buAutoNum type="arabicPlain"/>
            </a:pPr>
            <a:r>
              <a:rPr lang="en-US" sz="1600" b="1" cap="small" dirty="0" smtClean="0">
                <a:solidFill>
                  <a:schemeClr val="bg1"/>
                </a:solidFill>
              </a:rPr>
              <a:t>transfer a file</a:t>
            </a:r>
          </a:p>
          <a:p>
            <a:pPr marL="342900" indent="-342900">
              <a:buAutoNum type="arabicPlain"/>
            </a:pPr>
            <a:r>
              <a:rPr lang="en-US" sz="1600" b="1" cap="small" dirty="0" smtClean="0">
                <a:solidFill>
                  <a:schemeClr val="bg1"/>
                </a:solidFill>
              </a:rPr>
              <a:t>transfer a website file</a:t>
            </a:r>
          </a:p>
          <a:p>
            <a:pPr marL="342900" indent="-342900">
              <a:buAutoNum type="arabicPlain"/>
            </a:pPr>
            <a:r>
              <a:rPr lang="en-US" sz="1600" b="1" cap="small" dirty="0" smtClean="0">
                <a:solidFill>
                  <a:schemeClr val="bg1"/>
                </a:solidFill>
              </a:rPr>
              <a:t>Save a file </a:t>
            </a:r>
          </a:p>
          <a:p>
            <a:pPr marL="342900" indent="-342900">
              <a:buAutoNum type="arabicPlain"/>
            </a:pPr>
            <a:r>
              <a:rPr lang="en-US" sz="1600" b="1" cap="small" dirty="0" smtClean="0">
                <a:solidFill>
                  <a:schemeClr val="bg1"/>
                </a:solidFill>
              </a:rPr>
              <a:t>Delete a file from library</a:t>
            </a:r>
          </a:p>
          <a:p>
            <a:pPr marL="342900" indent="-342900">
              <a:buAutoNum type="arabicPlain"/>
            </a:pPr>
            <a:r>
              <a:rPr lang="en-US" sz="1600" b="1" cap="small" dirty="0" smtClean="0">
                <a:solidFill>
                  <a:schemeClr val="bg1"/>
                </a:solidFill>
              </a:rPr>
              <a:t>Prompt  participants to save the file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1458" y="4053668"/>
            <a:ext cx="15240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400" b="1" cap="small" dirty="0" smtClean="0">
                <a:solidFill>
                  <a:schemeClr val="bg1"/>
                </a:solidFill>
              </a:rPr>
              <a:t>1     2     3    4     5</a:t>
            </a:r>
            <a:endParaRPr lang="en-US" sz="1400" b="1" cap="small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9949" y="3733800"/>
            <a:ext cx="1524000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1000" y="5334000"/>
            <a:ext cx="3505200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Note:  10 MB  capacity.   Delete a file before transferring another file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096000"/>
            <a:ext cx="260985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96000" y="5626387"/>
            <a:ext cx="281940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1" cap="small" dirty="0" smtClean="0">
                <a:solidFill>
                  <a:schemeClr val="bg1"/>
                </a:solidFill>
              </a:rPr>
              <a:t>Shortcut: Drag &amp; drop files onto the bar.</a:t>
            </a:r>
            <a:endParaRPr lang="en-US" sz="1200" b="1" i="1" cap="small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696200" y="5918775"/>
            <a:ext cx="0" cy="343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15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5687" y="533400"/>
            <a:ext cx="5410200" cy="715962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Audio &amp; </a:t>
            </a:r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Video Panel: </a:t>
            </a:r>
            <a:b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Video</a:t>
            </a:r>
            <a:endParaRPr lang="en-US" sz="3200" i="1" cap="smal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2090-5F49-426C-911D-169DC8E55825}" type="datetime1">
              <a:rPr lang="en-US" smtClean="0"/>
              <a:t>6/18/2012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771" y="1371600"/>
            <a:ext cx="8579429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/>
              <a:t>Plug in a web camera and create the ultimate online human connection. </a:t>
            </a:r>
            <a:br>
              <a:rPr lang="en-US" sz="2000" b="1" cap="small" dirty="0" smtClean="0"/>
            </a:br>
            <a:r>
              <a:rPr lang="en-US" sz="2000" b="1" cap="small" dirty="0" smtClean="0"/>
              <a:t>Turn on video for a moment, or keep it on for the entire meeting.</a:t>
            </a:r>
            <a:br>
              <a:rPr lang="en-US" sz="2000" b="1" cap="small" dirty="0" smtClean="0"/>
            </a:br>
            <a:endParaRPr lang="en-US" sz="2000" b="1" cap="small" dirty="0" smtClean="0"/>
          </a:p>
          <a:p>
            <a:pPr marL="800100" lvl="1" indent="-34290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Live video plays for all.</a:t>
            </a:r>
          </a:p>
          <a:p>
            <a:pPr marL="800100" lvl="1" indent="-342900">
              <a:buBlip>
                <a:blip r:embed="rId2"/>
              </a:buBlip>
            </a:pPr>
            <a:endParaRPr lang="en-US" sz="2000" b="1" cap="small" dirty="0"/>
          </a:p>
          <a:p>
            <a:pPr marL="800100" lvl="1" indent="-342900">
              <a:buBlip>
                <a:blip r:embed="rId2"/>
              </a:buBlip>
            </a:pPr>
            <a:r>
              <a:rPr lang="en-US" sz="2000" b="1" cap="small" dirty="0" smtClean="0"/>
              <a:t>Great for introductions, demonstrations,</a:t>
            </a:r>
            <a:br>
              <a:rPr lang="en-US" sz="2000" b="1" cap="small" dirty="0" smtClean="0"/>
            </a:br>
            <a:r>
              <a:rPr lang="en-US" sz="2000" b="1" cap="small" dirty="0" smtClean="0"/>
              <a:t>or hands-on classes such as culinary arts!</a:t>
            </a:r>
            <a:br>
              <a:rPr lang="en-US" sz="2000" b="1" cap="small" dirty="0" smtClean="0"/>
            </a:br>
            <a:endParaRPr lang="en-US" sz="2000" b="1" cap="small" dirty="0" smtClean="0"/>
          </a:p>
          <a:p>
            <a:pPr marL="800100" lvl="1" indent="-342900">
              <a:buBlip>
                <a:blip r:embed="rId2"/>
              </a:buBlip>
            </a:pPr>
            <a:r>
              <a:rPr lang="en-US" sz="2000" b="1" cap="small" dirty="0" smtClean="0"/>
              <a:t>In a hybrid meeting, create a connection between </a:t>
            </a:r>
            <a:br>
              <a:rPr lang="en-US" sz="2000" b="1" cap="small" dirty="0" smtClean="0"/>
            </a:br>
            <a:r>
              <a:rPr lang="en-US" sz="2000" b="1" cap="small" dirty="0" smtClean="0"/>
              <a:t>the</a:t>
            </a:r>
            <a:r>
              <a:rPr lang="en-US" sz="2000" b="1" cap="small" dirty="0"/>
              <a:t> </a:t>
            </a:r>
            <a:r>
              <a:rPr lang="en-US" sz="2000" b="1" cap="small" dirty="0" smtClean="0"/>
              <a:t>live audience and online participants.</a:t>
            </a:r>
            <a:br>
              <a:rPr lang="en-US" sz="2000" b="1" cap="small" dirty="0" smtClean="0"/>
            </a:br>
            <a:endParaRPr lang="en-US" sz="2000" b="1" cap="small" dirty="0" smtClean="0"/>
          </a:p>
          <a:p>
            <a:pPr marL="800100" lvl="1" indent="-34290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Up to 6 cameras can be displayed simultaneously</a:t>
            </a:r>
            <a:r>
              <a:rPr lang="en-US" dirty="0" smtClean="0"/>
              <a:t>.</a:t>
            </a:r>
          </a:p>
          <a:p>
            <a:pPr marL="800100" lvl="1" indent="-342900">
              <a:lnSpc>
                <a:spcPct val="150000"/>
              </a:lnSpc>
              <a:buBlip>
                <a:blip r:embed="rId2"/>
              </a:buBlip>
            </a:pPr>
            <a:endParaRPr lang="en-US" dirty="0" smtClean="0"/>
          </a:p>
          <a:p>
            <a:pPr marL="342900" indent="-342900">
              <a:buBlip>
                <a:blip r:embed="rId2"/>
              </a:buBlip>
            </a:pPr>
            <a:endParaRPr lang="en-US" sz="20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616" y="2429088"/>
            <a:ext cx="16954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46267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19600" y="458776"/>
            <a:ext cx="4477997" cy="685800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Audio &amp; </a:t>
            </a:r>
            <a:r>
              <a:rPr lang="en-US" sz="3200" b="1" i="1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</a:t>
            </a:r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ideo Panel:</a:t>
            </a:r>
            <a:b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Video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23" y="5884276"/>
            <a:ext cx="3058510" cy="71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/>
          <a:stretch/>
        </p:blipFill>
        <p:spPr bwMode="auto">
          <a:xfrm>
            <a:off x="1674730" y="2438400"/>
            <a:ext cx="2835297" cy="3338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37" y="1800308"/>
            <a:ext cx="305851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828800" y="13716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28800" y="2133600"/>
            <a:ext cx="0" cy="3048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500428" y="6242186"/>
            <a:ext cx="54071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16278" y="777194"/>
            <a:ext cx="3217833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Click to open the video window</a:t>
            </a:r>
            <a:br>
              <a:rPr lang="en-US" sz="1600" b="1" cap="small" dirty="0" smtClean="0">
                <a:solidFill>
                  <a:schemeClr val="bg1"/>
                </a:solidFill>
              </a:rPr>
            </a:br>
            <a:r>
              <a:rPr lang="en-US" sz="1600" b="1" cap="small" dirty="0" smtClean="0">
                <a:solidFill>
                  <a:schemeClr val="bg1"/>
                </a:solidFill>
              </a:rPr>
              <a:t>Opens in preview mode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16397" y="5389296"/>
            <a:ext cx="32766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Click to start / stop video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510027" y="5558573"/>
            <a:ext cx="54071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97844" y="6072909"/>
            <a:ext cx="32766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Indicates who is transmitting video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4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38600" y="381000"/>
            <a:ext cx="4800600" cy="737183"/>
          </a:xfrm>
        </p:spPr>
        <p:txBody>
          <a:bodyPr>
            <a:no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Audio &amp; Video Panel:</a:t>
            </a:r>
            <a:b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Video Options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97" y="1676400"/>
            <a:ext cx="5903024" cy="4416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057400" y="1295130"/>
            <a:ext cx="7086600" cy="4797735"/>
            <a:chOff x="1905000" y="851483"/>
            <a:chExt cx="7086600" cy="4797735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057400" y="851483"/>
              <a:ext cx="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905000" y="4457700"/>
              <a:ext cx="1524000" cy="2667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50508" y="4457700"/>
              <a:ext cx="3083624" cy="1149430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10400" y="4572000"/>
              <a:ext cx="1981200" cy="10772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cap="small" dirty="0" smtClean="0">
                  <a:solidFill>
                    <a:schemeClr val="bg1"/>
                  </a:solidFill>
                </a:rPr>
                <a:t>Allow up to  6 video cams to transmit video at the same time.</a:t>
              </a:r>
              <a:endParaRPr lang="en-US" sz="1600" b="1" cap="small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6324600" y="4876800"/>
              <a:ext cx="685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77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81200"/>
            <a:ext cx="8458200" cy="4114800"/>
          </a:xfrm>
        </p:spPr>
        <p:txBody>
          <a:bodyPr>
            <a:normAutofit fontScale="92500" lnSpcReduction="20000"/>
          </a:bodyPr>
          <a:lstStyle/>
          <a:p>
            <a:pPr marL="0" indent="0">
              <a:buSzPct val="100000"/>
              <a:buNone/>
            </a:pPr>
            <a:r>
              <a:rPr lang="en-US" sz="2000" b="1" cap="small" dirty="0" smtClean="0"/>
              <a:t>Convert CCC </a:t>
            </a:r>
            <a:r>
              <a:rPr lang="en-US" sz="2000" b="1" cap="small" dirty="0"/>
              <a:t>Confer </a:t>
            </a:r>
            <a:r>
              <a:rPr lang="en-US" sz="2000" b="1" cap="small" dirty="0" smtClean="0"/>
              <a:t>archives to portable formats used with </a:t>
            </a:r>
            <a:r>
              <a:rPr lang="en-US" sz="2000" b="1" cap="small" dirty="0"/>
              <a:t>media players</a:t>
            </a:r>
            <a:r>
              <a:rPr lang="en-US" sz="2000" b="1" cap="small" dirty="0" smtClean="0"/>
              <a:t>,</a:t>
            </a:r>
          </a:p>
          <a:p>
            <a:pPr marL="0" indent="0">
              <a:buSzPct val="100000"/>
              <a:buNone/>
            </a:pPr>
            <a:r>
              <a:rPr lang="en-US" sz="2000" b="1" cap="small" dirty="0" smtClean="0"/>
              <a:t> </a:t>
            </a:r>
            <a:r>
              <a:rPr lang="en-US" sz="2000" b="1" dirty="0" smtClean="0"/>
              <a:t>i</a:t>
            </a:r>
            <a:r>
              <a:rPr lang="en-US" sz="2000" b="1" cap="small" dirty="0" smtClean="0"/>
              <a:t>Phones </a:t>
            </a:r>
            <a:r>
              <a:rPr lang="en-US" sz="2000" b="1" cap="small" dirty="0"/>
              <a:t>and </a:t>
            </a:r>
            <a:r>
              <a:rPr lang="en-US" sz="2000" b="1" dirty="0"/>
              <a:t>i</a:t>
            </a:r>
            <a:r>
              <a:rPr lang="en-US" sz="2000" b="1" cap="small" dirty="0"/>
              <a:t>Pods! </a:t>
            </a:r>
            <a:br>
              <a:rPr lang="en-US" sz="2000" b="1" cap="small" dirty="0"/>
            </a:br>
            <a:endParaRPr lang="en-US" sz="2000" b="1" cap="small" dirty="0"/>
          </a:p>
          <a:p>
            <a:pPr lvl="1">
              <a:lnSpc>
                <a:spcPct val="150000"/>
              </a:lnSpc>
              <a:buSzPct val="92000"/>
              <a:buBlip>
                <a:blip r:embed="rId2"/>
              </a:buBlip>
            </a:pPr>
            <a:r>
              <a:rPr lang="en-US" sz="2000" b="1" cap="small" dirty="0"/>
              <a:t>Video </a:t>
            </a:r>
            <a:r>
              <a:rPr lang="en-US" sz="2000" b="1" cap="small" dirty="0" smtClean="0"/>
              <a:t>podcast: </a:t>
            </a:r>
            <a:r>
              <a:rPr lang="en-US" sz="2000" b="1" cap="small" dirty="0"/>
              <a:t>View a movie file with just content and audio</a:t>
            </a:r>
            <a:r>
              <a:rPr lang="en-US" sz="2000" b="1" cap="small" dirty="0" smtClean="0"/>
              <a:t>.</a:t>
            </a:r>
            <a:endParaRPr lang="en-US" sz="2000" b="1" cap="small" dirty="0"/>
          </a:p>
          <a:p>
            <a:pPr lvl="1">
              <a:lnSpc>
                <a:spcPct val="150000"/>
              </a:lnSpc>
              <a:buSzPct val="92000"/>
              <a:buBlip>
                <a:blip r:embed="rId2"/>
              </a:buBlip>
            </a:pPr>
            <a:r>
              <a:rPr lang="en-US" sz="2000" b="1" cap="small" dirty="0"/>
              <a:t>Audio </a:t>
            </a:r>
            <a:r>
              <a:rPr lang="en-US" sz="2000" b="1" cap="small" dirty="0" smtClean="0"/>
              <a:t>podcast: </a:t>
            </a:r>
            <a:r>
              <a:rPr lang="en-US" sz="2000" b="1" cap="small" dirty="0"/>
              <a:t>Listen to only the audio</a:t>
            </a:r>
            <a:r>
              <a:rPr lang="en-US" sz="2000" b="1" cap="small" dirty="0" smtClean="0"/>
              <a:t>.</a:t>
            </a:r>
            <a:endParaRPr lang="en-US" sz="2000" b="1" cap="small" dirty="0"/>
          </a:p>
          <a:p>
            <a:pPr lvl="1">
              <a:lnSpc>
                <a:spcPct val="150000"/>
              </a:lnSpc>
              <a:buSzPct val="92000"/>
              <a:buBlip>
                <a:blip r:embed="rId2"/>
              </a:buBlip>
            </a:pPr>
            <a:r>
              <a:rPr lang="en-US" sz="2000" b="1" cap="small" dirty="0"/>
              <a:t>Confer Unplugged: </a:t>
            </a:r>
            <a:r>
              <a:rPr lang="en-US" sz="2000" b="1" cap="small" dirty="0" smtClean="0"/>
              <a:t> Stand-alone view of the archive (no internet required).</a:t>
            </a:r>
          </a:p>
          <a:p>
            <a:pPr lvl="1">
              <a:lnSpc>
                <a:spcPct val="110000"/>
              </a:lnSpc>
              <a:buSzPct val="92000"/>
              <a:buBlip>
                <a:blip r:embed="rId2"/>
              </a:buBlip>
            </a:pPr>
            <a:endParaRPr lang="en-US" sz="2000" b="1" cap="small" dirty="0"/>
          </a:p>
          <a:p>
            <a:pPr marL="457200" lvl="1" indent="0">
              <a:lnSpc>
                <a:spcPct val="110000"/>
              </a:lnSpc>
              <a:buSzPct val="92000"/>
              <a:buNone/>
            </a:pPr>
            <a:endParaRPr lang="en-US" sz="2000" b="1" cap="small" dirty="0"/>
          </a:p>
          <a:p>
            <a:pPr marL="57150" indent="0">
              <a:lnSpc>
                <a:spcPct val="110000"/>
              </a:lnSpc>
              <a:buSzPct val="100000"/>
              <a:buNone/>
            </a:pPr>
            <a:r>
              <a:rPr lang="en-US" sz="2000" b="1" cap="small" dirty="0" smtClean="0"/>
              <a:t/>
            </a:r>
            <a:br>
              <a:rPr lang="en-US" sz="2000" b="1" cap="small" dirty="0" smtClean="0"/>
            </a:br>
            <a:r>
              <a:rPr lang="en-US" sz="2000" b="1" cap="small" dirty="0" smtClean="0"/>
              <a:t>Contact CCC Confer Client Services at </a:t>
            </a:r>
            <a:r>
              <a:rPr lang="en-US" sz="2000" b="1" cap="small" dirty="0" smtClean="0">
                <a:hlinkClick r:id="rId3"/>
              </a:rPr>
              <a:t>clientservices@cccconfer.org</a:t>
            </a:r>
            <a:r>
              <a:rPr lang="en-US" sz="2000" b="1" cap="small" dirty="0" smtClean="0"/>
              <a:t> to request the download key and instructions. </a:t>
            </a:r>
          </a:p>
          <a:p>
            <a:pPr marL="57150" indent="0">
              <a:lnSpc>
                <a:spcPct val="110000"/>
              </a:lnSpc>
              <a:buSzPct val="100000"/>
              <a:buNone/>
            </a:pPr>
            <a:r>
              <a:rPr lang="en-US" sz="1800" cap="none" dirty="0" smtClean="0"/>
              <a:t> </a:t>
            </a:r>
          </a:p>
          <a:p>
            <a:pPr marL="457200" lvl="1" indent="0">
              <a:lnSpc>
                <a:spcPct val="150000"/>
              </a:lnSpc>
              <a:buSzPct val="100000"/>
              <a:buNone/>
            </a:pPr>
            <a:endParaRPr lang="en-US" sz="1800" dirty="0" smtClean="0"/>
          </a:p>
          <a:p>
            <a:pPr lvl="1">
              <a:lnSpc>
                <a:spcPct val="150000"/>
              </a:lnSpc>
              <a:buSzPct val="100000"/>
              <a:buNone/>
            </a:pP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D75-6D28-4195-96AA-0ABB29948083}" type="datetime1">
              <a:rPr lang="en-US" smtClean="0"/>
              <a:t>6/18/2012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4" cstate="print"/>
          <a:srcRect l="6652" t="13668" r="13525" b="13746"/>
          <a:stretch/>
        </p:blipFill>
        <p:spPr bwMode="auto">
          <a:xfrm>
            <a:off x="7062788" y="533400"/>
            <a:ext cx="2081212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5759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1FC1-4AD2-424A-9540-345380C8A7B5}" type="datetime1">
              <a:rPr lang="en-US" smtClean="0"/>
              <a:t>6/18/2012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" y="1295400"/>
            <a:ext cx="78486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/>
              <a:t> </a:t>
            </a:r>
          </a:p>
          <a:p>
            <a:pPr marL="285750" indent="-285750">
              <a:buBlip>
                <a:blip r:embed="rId2"/>
              </a:buBlip>
            </a:pPr>
            <a:r>
              <a:rPr lang="en-US" sz="2000" b="1" cap="small" dirty="0" smtClean="0"/>
              <a:t>Live Support </a:t>
            </a:r>
            <a:r>
              <a:rPr lang="en-US" cap="small" dirty="0" smtClean="0"/>
              <a:t> </a:t>
            </a:r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CCC Confer Client Services</a:t>
            </a:r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Monday – Friday  8:00 am – 4:00 pm</a:t>
            </a:r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760-744-1150 </a:t>
            </a:r>
            <a:r>
              <a:rPr lang="en-US" b="1" cap="small" dirty="0" err="1" smtClean="0"/>
              <a:t>ext</a:t>
            </a:r>
            <a:r>
              <a:rPr lang="en-US" b="1" cap="small" dirty="0" smtClean="0"/>
              <a:t> 1537, 1554 or 1542</a:t>
            </a:r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E-mail: </a:t>
            </a:r>
            <a:r>
              <a:rPr lang="en-US" b="1" cap="small" dirty="0" smtClean="0">
                <a:hlinkClick r:id="rId4"/>
              </a:rPr>
              <a:t>clientservices@cccconfer.org</a:t>
            </a:r>
            <a:r>
              <a:rPr lang="en-US" b="1" cap="small" dirty="0" smtClean="0"/>
              <a:t/>
            </a:r>
            <a:br>
              <a:rPr lang="en-US" b="1" cap="small" dirty="0" smtClean="0"/>
            </a:br>
            <a:endParaRPr lang="en-US" b="1" cap="small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000" b="1" cap="small" dirty="0" smtClean="0"/>
              <a:t>Resources</a:t>
            </a:r>
          </a:p>
          <a:p>
            <a:r>
              <a:rPr lang="en-US" b="1" cap="small" dirty="0" smtClean="0"/>
              <a:t>        TRAINING CENTER</a:t>
            </a:r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Recorded Training    </a:t>
            </a:r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Demo Rooms  </a:t>
            </a:r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Features</a:t>
            </a:r>
          </a:p>
          <a:p>
            <a:r>
              <a:rPr lang="en-US" b="1" cap="small" dirty="0"/>
              <a:t> </a:t>
            </a:r>
            <a:r>
              <a:rPr lang="en-US" b="1" cap="small" dirty="0" smtClean="0"/>
              <a:t>        </a:t>
            </a:r>
            <a:endParaRPr lang="en-US" b="1" cap="small" dirty="0"/>
          </a:p>
          <a:p>
            <a:pPr marL="285750" indent="-285750">
              <a:buBlip>
                <a:blip r:embed="rId2"/>
              </a:buBlip>
            </a:pPr>
            <a:r>
              <a:rPr lang="en-US" b="1" cap="small" dirty="0" smtClean="0"/>
              <a:t>SUPPORT</a:t>
            </a:r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Technical Support</a:t>
            </a:r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Quick Reference Guides</a:t>
            </a:r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Features</a:t>
            </a:r>
            <a:endParaRPr lang="en-US" b="1" cap="small" dirty="0"/>
          </a:p>
        </p:txBody>
      </p:sp>
      <p:sp>
        <p:nvSpPr>
          <p:cNvPr id="2" name="TextBox 1"/>
          <p:cNvSpPr txBox="1"/>
          <p:nvPr/>
        </p:nvSpPr>
        <p:spPr>
          <a:xfrm>
            <a:off x="3070654" y="700216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cap="small" dirty="0" smtClean="0"/>
              <a:t> </a:t>
            </a:r>
            <a:endParaRPr lang="en-US" sz="4000" b="1" cap="small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347520" y="561059"/>
            <a:ext cx="4592904" cy="73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Support  &amp; Resources</a:t>
            </a:r>
            <a:endParaRPr lang="en-US" sz="3200" b="1" i="1" cap="small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9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00600" y="533400"/>
            <a:ext cx="3962400" cy="63976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Ice Breakers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5105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cap="small" dirty="0" smtClean="0"/>
              <a:t>Ice breakers are easy ‘get to know-you’, team building, or just a moment of fun activities.</a:t>
            </a:r>
          </a:p>
          <a:p>
            <a:pPr marL="0" indent="0">
              <a:buNone/>
            </a:pPr>
            <a:r>
              <a:rPr lang="en-US" sz="1800" b="1" cap="small" dirty="0" smtClean="0"/>
              <a:t>Use ice breakers as a warm-up for lesson plans, incorporating your subject matter.</a:t>
            </a:r>
            <a:br>
              <a:rPr lang="en-US" sz="1800" b="1" cap="small" dirty="0" smtClean="0"/>
            </a:br>
            <a:endParaRPr lang="en-US" sz="1800" b="1" cap="small" dirty="0" smtClean="0"/>
          </a:p>
          <a:p>
            <a:pPr>
              <a:buBlip>
                <a:blip r:embed="rId2"/>
              </a:buBlip>
            </a:pPr>
            <a:r>
              <a:rPr lang="en-US" sz="1800" b="1" cap="small" dirty="0" smtClean="0"/>
              <a:t>A way to ease meeting jitters when a new group gets together,  especially students. </a:t>
            </a:r>
          </a:p>
          <a:p>
            <a:pPr lvl="1">
              <a:buBlip>
                <a:blip r:embed="rId3"/>
              </a:buBlip>
            </a:pPr>
            <a:r>
              <a:rPr lang="en-US" sz="1800" b="1" cap="small" dirty="0" smtClean="0"/>
              <a:t>A </a:t>
            </a:r>
            <a:r>
              <a:rPr lang="en-US" sz="1800" b="1" cap="small" dirty="0"/>
              <a:t>online instructor asked </a:t>
            </a:r>
            <a:r>
              <a:rPr lang="en-US" sz="1800" b="1" cap="small" dirty="0" smtClean="0"/>
              <a:t>his students for a picture, </a:t>
            </a:r>
            <a:r>
              <a:rPr lang="en-US" sz="1800" b="1" cap="small" dirty="0"/>
              <a:t>and now opens with a </a:t>
            </a:r>
            <a:r>
              <a:rPr lang="en-US" sz="1800" b="1" cap="small" dirty="0" smtClean="0"/>
              <a:t>collage, including </a:t>
            </a:r>
            <a:r>
              <a:rPr lang="en-US" sz="1800" b="1" cap="small" dirty="0"/>
              <a:t>their names.  Now everyone feels a bit more connected. </a:t>
            </a:r>
          </a:p>
          <a:p>
            <a:pPr>
              <a:buBlip>
                <a:blip r:embed="rId2"/>
              </a:buBlip>
            </a:pPr>
            <a:r>
              <a:rPr lang="en-US" sz="1800" b="1" cap="small" dirty="0" smtClean="0"/>
              <a:t>Create a connecting bond from meeting to meeting.</a:t>
            </a:r>
          </a:p>
          <a:p>
            <a:pPr lvl="1">
              <a:buBlip>
                <a:blip r:embed="rId3"/>
              </a:buBlip>
            </a:pPr>
            <a:r>
              <a:rPr lang="en-US" sz="1800" b="1" cap="small" dirty="0" smtClean="0"/>
              <a:t>A presenter shared </a:t>
            </a:r>
            <a:r>
              <a:rPr lang="en-US" sz="1800" b="1" cap="small" dirty="0"/>
              <a:t>a picture of his </a:t>
            </a:r>
            <a:r>
              <a:rPr lang="en-US" sz="1800" b="1" cap="small" dirty="0" smtClean="0"/>
              <a:t>new tomato </a:t>
            </a:r>
            <a:r>
              <a:rPr lang="en-US" sz="1800" b="1" cap="small" dirty="0"/>
              <a:t>plant.  Each week he </a:t>
            </a:r>
            <a:r>
              <a:rPr lang="en-US" sz="1800" b="1" cap="small" dirty="0" smtClean="0"/>
              <a:t/>
            </a:r>
            <a:br>
              <a:rPr lang="en-US" sz="1800" b="1" cap="small" dirty="0" smtClean="0"/>
            </a:br>
            <a:r>
              <a:rPr lang="en-US" sz="1800" b="1" cap="small" dirty="0" smtClean="0"/>
              <a:t>showed the plant progress, which prompted </a:t>
            </a:r>
            <a:r>
              <a:rPr lang="en-US" sz="1800" b="1" cap="small" dirty="0"/>
              <a:t>a few minutes of fun </a:t>
            </a:r>
            <a:r>
              <a:rPr lang="en-US" sz="1800" b="1" cap="small" dirty="0" smtClean="0"/>
              <a:t>conversation before the start of rigorous meetings.</a:t>
            </a:r>
            <a:endParaRPr lang="en-US" sz="1800" b="1" cap="small" dirty="0"/>
          </a:p>
          <a:p>
            <a:pPr>
              <a:buBlip>
                <a:blip r:embed="rId2"/>
              </a:buBlip>
            </a:pPr>
            <a:r>
              <a:rPr lang="en-US" sz="1800" b="1" cap="small" dirty="0" smtClean="0"/>
              <a:t>Other Ideas…</a:t>
            </a:r>
          </a:p>
          <a:p>
            <a:pPr lvl="1">
              <a:buBlip>
                <a:blip r:embed="rId3"/>
              </a:buBlip>
            </a:pPr>
            <a:r>
              <a:rPr lang="en-US" sz="1800" b="1" cap="small" dirty="0" smtClean="0"/>
              <a:t>Post a map and everyone points to where they are right now.</a:t>
            </a:r>
          </a:p>
          <a:p>
            <a:pPr lvl="1">
              <a:buBlip>
                <a:blip r:embed="rId3"/>
              </a:buBlip>
            </a:pPr>
            <a:r>
              <a:rPr lang="en-US" sz="1800" b="1" cap="small" dirty="0" smtClean="0"/>
              <a:t>On a blank screen everyone types one word about their experience </a:t>
            </a:r>
            <a:br>
              <a:rPr lang="en-US" sz="1800" b="1" cap="small" dirty="0" smtClean="0"/>
            </a:br>
            <a:r>
              <a:rPr lang="en-US" sz="1800" b="1" cap="small" dirty="0" smtClean="0"/>
              <a:t>on the subject matter.</a:t>
            </a:r>
          </a:p>
          <a:p>
            <a:pPr lvl="1">
              <a:buBlip>
                <a:blip r:embed="rId3"/>
              </a:buBlip>
            </a:pPr>
            <a:r>
              <a:rPr lang="en-US" sz="1800" b="1" cap="small" dirty="0" smtClean="0"/>
              <a:t>Post a multiple choice question on the Whiteboard and have everyone answer using the Polling tools. Could be serious inquiries presented in a fun way.</a:t>
            </a:r>
          </a:p>
          <a:p>
            <a:pPr lvl="1"/>
            <a:endParaRPr lang="en-US" sz="1800" b="1" cap="small" dirty="0"/>
          </a:p>
          <a:p>
            <a:pPr>
              <a:buBlip>
                <a:blip r:embed="rId2"/>
              </a:buBlip>
            </a:pPr>
            <a:r>
              <a:rPr lang="en-US" sz="1900" b="1" cap="small" dirty="0" smtClean="0"/>
              <a:t>Many web sites offer ideas. Here is one that focuses on ideas for adults in education.</a:t>
            </a:r>
            <a:r>
              <a:rPr lang="en-US" sz="1900" b="1" cap="small" dirty="0"/>
              <a:t/>
            </a:r>
            <a:br>
              <a:rPr lang="en-US" sz="1900" b="1" cap="small" dirty="0"/>
            </a:br>
            <a:r>
              <a:rPr lang="en-US" sz="1900" b="1" dirty="0">
                <a:hlinkClick r:id="rId4"/>
              </a:rPr>
              <a:t>http://</a:t>
            </a:r>
            <a:r>
              <a:rPr lang="en-US" sz="1900" b="1" dirty="0" smtClean="0">
                <a:hlinkClick r:id="rId4"/>
              </a:rPr>
              <a:t>adulted.about.com/od/icebreakers/Ice_Breakers.htm</a:t>
            </a:r>
            <a:r>
              <a:rPr lang="en-US" sz="1900" b="1" dirty="0" smtClean="0"/>
              <a:t>  </a:t>
            </a:r>
          </a:p>
          <a:p>
            <a:pPr lvl="2"/>
            <a:r>
              <a:rPr lang="en-US" sz="1400" cap="none" dirty="0" smtClean="0"/>
              <a:t>	</a:t>
            </a:r>
            <a:r>
              <a:rPr lang="en-US" sz="1400" dirty="0" smtClean="0"/>
              <a:t>	</a:t>
            </a:r>
            <a:br>
              <a:rPr lang="en-US" sz="1400" dirty="0" smtClean="0"/>
            </a:br>
            <a:r>
              <a:rPr lang="en-US" sz="1400" dirty="0" smtClean="0"/>
              <a:t>	</a:t>
            </a:r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1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E35B8-8A95-46E9-ABC6-3272F735B4C4}" type="datetime1">
              <a:rPr lang="en-US" smtClean="0"/>
              <a:t>6/18/2012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C:\Users\dgustafson\AppData\Local\Microsoft\Windows\Temporary Internet Files\Content.IE5\20H60OUW\MP900308887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41" y="3124200"/>
            <a:ext cx="1896740" cy="173736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8213" name="Picture 21" descr="C:\Users\dgustafson\AppData\Local\Microsoft\Windows\Temporary Internet Files\Content.IE5\20H60OUW\MP900178923[1]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3" t="16280" b="11615"/>
          <a:stretch/>
        </p:blipFill>
        <p:spPr bwMode="auto">
          <a:xfrm>
            <a:off x="838200" y="3012698"/>
            <a:ext cx="2345066" cy="1860789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5" name="TextBox 4"/>
          <p:cNvSpPr txBox="1"/>
          <p:nvPr/>
        </p:nvSpPr>
        <p:spPr>
          <a:xfrm>
            <a:off x="609600" y="5105398"/>
            <a:ext cx="23450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cap="small" dirty="0" smtClean="0"/>
              <a:t>Telephone </a:t>
            </a:r>
          </a:p>
          <a:p>
            <a:pPr algn="ctr"/>
            <a:r>
              <a:rPr lang="en-US" sz="1600" b="1" cap="small" dirty="0"/>
              <a:t>T</a:t>
            </a:r>
            <a:r>
              <a:rPr lang="en-US" sz="1600" b="1" cap="small" dirty="0" smtClean="0"/>
              <a:t>oll-free  conference line</a:t>
            </a:r>
            <a:endParaRPr lang="en-US" sz="1600" b="1" cap="small" dirty="0"/>
          </a:p>
        </p:txBody>
      </p:sp>
      <p:sp>
        <p:nvSpPr>
          <p:cNvPr id="8" name="TextBox 7"/>
          <p:cNvSpPr txBox="1"/>
          <p:nvPr/>
        </p:nvSpPr>
        <p:spPr>
          <a:xfrm>
            <a:off x="3962400" y="5105399"/>
            <a:ext cx="2209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small" dirty="0" smtClean="0"/>
              <a:t>          VOIP</a:t>
            </a:r>
            <a:br>
              <a:rPr lang="en-US" b="1" cap="small" dirty="0" smtClean="0"/>
            </a:br>
            <a:r>
              <a:rPr lang="en-US" sz="1600" b="1" cap="small" dirty="0" smtClean="0"/>
              <a:t> use the internet to talk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248399" y="5105400"/>
            <a:ext cx="26958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small" dirty="0" smtClean="0"/>
              <a:t>          Text chat </a:t>
            </a:r>
            <a:br>
              <a:rPr lang="en-US" b="1" cap="small" dirty="0" smtClean="0"/>
            </a:br>
            <a:r>
              <a:rPr lang="en-US" sz="1600" b="1" cap="small" dirty="0" smtClean="0"/>
              <a:t>non-verbal communication.</a:t>
            </a:r>
            <a:endParaRPr lang="en-US" sz="1600" b="1" cap="small" dirty="0"/>
          </a:p>
        </p:txBody>
      </p:sp>
      <p:sp>
        <p:nvSpPr>
          <p:cNvPr id="10" name="TextBox 9"/>
          <p:cNvSpPr txBox="1"/>
          <p:nvPr/>
        </p:nvSpPr>
        <p:spPr>
          <a:xfrm>
            <a:off x="773441" y="2057400"/>
            <a:ext cx="768794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chemeClr val="bg1"/>
                </a:solidFill>
              </a:rPr>
              <a:t>Available in all meetings and classes</a:t>
            </a:r>
            <a:endParaRPr lang="en-US" sz="2400" cap="small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 bwMode="auto">
          <a:xfrm>
            <a:off x="4060031" y="3012698"/>
            <a:ext cx="1785937" cy="1842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01763" y="514857"/>
            <a:ext cx="4442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Communication tools</a:t>
            </a:r>
            <a:endParaRPr lang="en-US" sz="32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36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More Features…</a:t>
            </a:r>
            <a:br>
              <a:rPr lang="en-US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i="1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i="1" cap="sm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2000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endParaRPr lang="en-US" sz="2000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6524" y="2667000"/>
            <a:ext cx="70866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b="1" cap="small" dirty="0" smtClean="0"/>
              <a:t>Notes Window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b="1" cap="small" dirty="0" smtClean="0"/>
              <a:t>Multimedia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b="1" cap="small" dirty="0" smtClean="0"/>
              <a:t>Preferences: Audible Notifications &amp; Activity Window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b="1" cap="small" dirty="0" smtClean="0"/>
              <a:t>In-session Invites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b="1" cap="small" dirty="0" smtClean="0"/>
              <a:t>Breakout Rooms</a:t>
            </a:r>
          </a:p>
          <a:p>
            <a:pPr marL="285750" indent="-285750"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39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8E198-97E9-4EDC-BDC8-7994830A9919}" type="datetime1">
              <a:rPr lang="en-US" smtClean="0"/>
              <a:t>6/18/2012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298" y="1066800"/>
            <a:ext cx="83058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b="1" cap="small" dirty="0" smtClean="0"/>
              <a:t>Take personal Notes that stay with your computer and can be read in any </a:t>
            </a:r>
            <a:r>
              <a:rPr lang="en-US" b="1" i="1" cap="small" dirty="0" smtClean="0"/>
              <a:t>CCC Confer</a:t>
            </a:r>
            <a:r>
              <a:rPr lang="en-US" b="1" cap="small" dirty="0" smtClean="0"/>
              <a:t> session, a great single reference point for all your notes. </a:t>
            </a:r>
          </a:p>
          <a:p>
            <a:pPr marL="742950" lvl="1" indent="-285750">
              <a:buBlip>
                <a:blip r:embed="rId2"/>
              </a:buBlip>
            </a:pPr>
            <a:endParaRPr lang="en-US" b="1" cap="small" dirty="0"/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Access a</a:t>
            </a:r>
            <a:r>
              <a:rPr lang="en-US" b="1" i="1" u="sng" cap="small" dirty="0" smtClean="0"/>
              <a:t>ll</a:t>
            </a:r>
            <a:r>
              <a:rPr lang="en-US" b="1" cap="small" dirty="0" smtClean="0"/>
              <a:t> Notes from previous sessions.</a:t>
            </a:r>
            <a:endParaRPr lang="en-US" b="1" cap="small" dirty="0"/>
          </a:p>
          <a:p>
            <a:pPr marL="742950" lvl="1" indent="-285750">
              <a:buBlip>
                <a:blip r:embed="rId3"/>
              </a:buBlip>
            </a:pPr>
            <a:endParaRPr lang="en-US" b="1" cap="small" dirty="0" smtClean="0"/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Edit Notes at any time, even when viewing an archive.</a:t>
            </a:r>
            <a:endParaRPr lang="en-US" b="1" cap="small" dirty="0"/>
          </a:p>
          <a:p>
            <a:pPr marL="742950" lvl="1" indent="-285750">
              <a:buBlip>
                <a:blip r:embed="rId3"/>
              </a:buBlip>
            </a:pPr>
            <a:endParaRPr lang="en-US" b="1" cap="small" dirty="0" smtClean="0"/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Export Notes to others to upload on their computer.</a:t>
            </a:r>
            <a:br>
              <a:rPr lang="en-US" b="1" cap="small" dirty="0" smtClean="0"/>
            </a:br>
            <a:endParaRPr lang="en-US" b="1" cap="small" dirty="0" smtClean="0"/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Save Notes to a text file that can be read outside of </a:t>
            </a:r>
            <a:br>
              <a:rPr lang="en-US" b="1" cap="small" dirty="0" smtClean="0"/>
            </a:br>
            <a:r>
              <a:rPr lang="en-US" b="1" cap="small" dirty="0" smtClean="0"/>
              <a:t>the </a:t>
            </a:r>
            <a:r>
              <a:rPr lang="en-US" b="1" i="1" cap="small" dirty="0" smtClean="0"/>
              <a:t>CCC Confer</a:t>
            </a:r>
            <a:r>
              <a:rPr lang="en-US" b="1" cap="small" dirty="0" smtClean="0"/>
              <a:t> room.</a:t>
            </a:r>
          </a:p>
          <a:p>
            <a:pPr marL="742950" lvl="1" indent="-285750">
              <a:buBlip>
                <a:blip r:embed="rId3"/>
              </a:buBlip>
            </a:pPr>
            <a:endParaRPr lang="en-US" b="1" cap="small" dirty="0"/>
          </a:p>
          <a:p>
            <a:pPr marL="742950" lvl="1" indent="-285750">
              <a:buBlip>
                <a:blip r:embed="rId3"/>
              </a:buBlip>
            </a:pPr>
            <a:r>
              <a:rPr lang="en-US" b="1" cap="small" dirty="0" smtClean="0"/>
              <a:t>This feature is available to all Moderators and </a:t>
            </a:r>
            <a:br>
              <a:rPr lang="en-US" b="1" cap="small" dirty="0" smtClean="0"/>
            </a:br>
            <a:r>
              <a:rPr lang="en-US" b="1" cap="small" dirty="0" smtClean="0"/>
              <a:t>Participants.</a:t>
            </a:r>
            <a:endParaRPr 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602" y="2057400"/>
            <a:ext cx="3038263" cy="3956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632174" y="457200"/>
            <a:ext cx="32004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Notes Window</a:t>
            </a:r>
            <a:endParaRPr lang="en-US" sz="2800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1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949332" y="609600"/>
            <a:ext cx="2971800" cy="609600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Notes Window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0"/>
          <a:stretch/>
        </p:blipFill>
        <p:spPr bwMode="auto">
          <a:xfrm>
            <a:off x="458526" y="1233036"/>
            <a:ext cx="465017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6" b="18296"/>
          <a:stretch/>
        </p:blipFill>
        <p:spPr bwMode="auto">
          <a:xfrm>
            <a:off x="458526" y="3427818"/>
            <a:ext cx="6172201" cy="305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9407" y="4114799"/>
            <a:ext cx="6134450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 1       2     3                4                                                                                                                               5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3172" y="4541422"/>
            <a:ext cx="2743200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1   Show / hide list of dates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2   Export Notes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3   Import Notes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4   Change font size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5   Trash selected notes  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3808817"/>
            <a:ext cx="1791050" cy="3059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3527" y="3808817"/>
            <a:ext cx="457200" cy="3059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38400" y="8001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057400" y="2603454"/>
            <a:ext cx="1791050" cy="3059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03257" y="2934615"/>
            <a:ext cx="0" cy="49320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8" y="3510900"/>
            <a:ext cx="298291" cy="26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3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400800" y="533400"/>
            <a:ext cx="2362200" cy="609600"/>
          </a:xfrm>
        </p:spPr>
        <p:txBody>
          <a:bodyPr>
            <a:norm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Take Notes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79208"/>
            <a:ext cx="2133600" cy="365125"/>
          </a:xfrm>
        </p:spPr>
        <p:txBody>
          <a:bodyPr/>
          <a:lstStyle/>
          <a:p>
            <a:fld id="{9F4BD871-DC78-401B-80C0-A692D7CDC1E4}" type="datetime1">
              <a:rPr lang="en-US" smtClean="0"/>
              <a:t>6/18/2012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/>
          <a:stretch/>
        </p:blipFill>
        <p:spPr bwMode="auto">
          <a:xfrm>
            <a:off x="3733800" y="2065094"/>
            <a:ext cx="4301650" cy="466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14400" y="4389546"/>
            <a:ext cx="3654357" cy="107721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As you type your notes, the text auto wraps to the next line.  Hit the enter key to start a new section of notes.  Notes are automatically dated.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524000"/>
            <a:ext cx="2819400" cy="135421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cap="small" dirty="0">
                <a:solidFill>
                  <a:schemeClr val="bg1"/>
                </a:solidFill>
              </a:rPr>
              <a:t>Click menu bar icon to open the Notes window. This is a floating window you can move anywhere on your desktop.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67200" y="15240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68757" y="2438400"/>
            <a:ext cx="765243" cy="439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7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400800" y="609600"/>
            <a:ext cx="2362200" cy="609600"/>
          </a:xfrm>
        </p:spPr>
        <p:txBody>
          <a:bodyPr>
            <a:norm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Edit Notes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1FC1-4AD2-424A-9540-345380C8A7B5}" type="datetime1">
              <a:rPr lang="en-US" smtClean="0"/>
              <a:t>6/18/2012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413" y="1633067"/>
            <a:ext cx="3740834" cy="4697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903" y="1658802"/>
            <a:ext cx="2286000" cy="830997"/>
          </a:xfrm>
          <a:prstGeom prst="rect">
            <a:avLst/>
          </a:prstGeom>
          <a:solidFill>
            <a:schemeClr val="accent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Click to open a date list. Select the date you want to view, or to edit.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468" y="3974750"/>
            <a:ext cx="3022859" cy="2062103"/>
          </a:xfrm>
          <a:prstGeom prst="rect">
            <a:avLst/>
          </a:prstGeom>
          <a:solidFill>
            <a:schemeClr val="accent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The hand lets you know which Note you have selected for editing. Use the “Size” drop-down to change font size for all text.  Highlight a section and use CTRL + or – to change selected font size. </a:t>
            </a:r>
            <a:br>
              <a:rPr lang="en-US" sz="1600" b="1" cap="small" dirty="0" smtClean="0">
                <a:solidFill>
                  <a:schemeClr val="bg1"/>
                </a:solidFill>
              </a:rPr>
            </a:br>
            <a:r>
              <a:rPr lang="en-US" sz="1600" b="1" cap="small" dirty="0" smtClean="0">
                <a:solidFill>
                  <a:schemeClr val="bg1"/>
                </a:solidFill>
              </a:rPr>
              <a:t>CTRL  B for bold, CTRL I for italics, CTRL  U to underline.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7276" y="1993612"/>
            <a:ext cx="1676400" cy="584775"/>
          </a:xfrm>
          <a:prstGeom prst="rect">
            <a:avLst/>
          </a:prstGeom>
          <a:solidFill>
            <a:schemeClr val="accent1"/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Trash notes from a selected date.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23817" y="4953000"/>
            <a:ext cx="157583" cy="30480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07" y="4953000"/>
            <a:ext cx="262028" cy="296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800600" y="5248422"/>
            <a:ext cx="3664218" cy="584775"/>
          </a:xfrm>
          <a:prstGeom prst="rect">
            <a:avLst/>
          </a:prstGeom>
          <a:solidFill>
            <a:schemeClr val="accent1"/>
          </a:solidFill>
          <a:ln w="31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Click and hold the the hand to drag notes to a new position in the window.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93009" y="2277761"/>
            <a:ext cx="5308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793876" y="22860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051009" y="5105400"/>
            <a:ext cx="37280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4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0" y="457200"/>
            <a:ext cx="4318921" cy="609600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Import / export Notes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8E198-97E9-4EDC-BDC8-7994830A9919}" type="datetime1">
              <a:rPr lang="en-US" smtClean="0"/>
              <a:t>6/18/2012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1"/>
          <a:stretch/>
        </p:blipFill>
        <p:spPr bwMode="auto">
          <a:xfrm>
            <a:off x="148614" y="4165621"/>
            <a:ext cx="626099" cy="59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89011" y="1143000"/>
            <a:ext cx="545306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6205" y="1176206"/>
            <a:ext cx="320040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Export Notes save your Notes to a location on your computer.  File type is*.</a:t>
            </a:r>
            <a:r>
              <a:rPr lang="en-US" b="1" cap="small" dirty="0" err="1" smtClean="0">
                <a:solidFill>
                  <a:schemeClr val="bg1"/>
                </a:solidFill>
              </a:rPr>
              <a:t>eln</a:t>
            </a:r>
            <a:r>
              <a:rPr lang="en-US" b="1" cap="small" dirty="0" smtClean="0">
                <a:solidFill>
                  <a:schemeClr val="bg1"/>
                </a:solidFill>
              </a:rPr>
              <a:t> for importing to another computer.</a:t>
            </a:r>
          </a:p>
          <a:p>
            <a:r>
              <a:rPr lang="en-US" b="1" cap="small" dirty="0">
                <a:solidFill>
                  <a:schemeClr val="bg1"/>
                </a:solidFill>
              </a:rPr>
              <a:t>Select file type .txt to open outside the </a:t>
            </a:r>
            <a:r>
              <a:rPr lang="en-US" b="1" cap="small" dirty="0" smtClean="0">
                <a:solidFill>
                  <a:schemeClr val="bg1"/>
                </a:solidFill>
              </a:rPr>
              <a:t>CCC Confer room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1333500"/>
            <a:ext cx="469966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038599"/>
            <a:ext cx="4699664" cy="23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3574" y="4165621"/>
            <a:ext cx="3045662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Import Notes to upload saved   *.</a:t>
            </a:r>
            <a:r>
              <a:rPr lang="en-US" b="1" cap="small" dirty="0" err="1" smtClean="0">
                <a:solidFill>
                  <a:schemeClr val="bg1"/>
                </a:solidFill>
              </a:rPr>
              <a:t>eln</a:t>
            </a:r>
            <a:r>
              <a:rPr lang="en-US" b="1" cap="small" dirty="0" smtClean="0">
                <a:solidFill>
                  <a:schemeClr val="bg1"/>
                </a:solidFill>
              </a:rPr>
              <a:t> files to another computer.  E-mail the file to a colleague who missed the live meeting, and they can Export Notes to their computer.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01000" y="3429000"/>
            <a:ext cx="813464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24400" y="533400"/>
            <a:ext cx="4267200" cy="563562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Multimedia library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167640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Loading </a:t>
            </a:r>
            <a:r>
              <a:rPr lang="en-US" sz="2000" b="1" cap="small" dirty="0"/>
              <a:t>files before Participants join </a:t>
            </a:r>
            <a:r>
              <a:rPr lang="en-US" sz="2000" b="1" cap="small" dirty="0" smtClean="0"/>
              <a:t>the session.</a:t>
            </a:r>
            <a:endParaRPr lang="en-US" sz="2000" b="1" cap="small" dirty="0"/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Files upload from the Moderator’s computer to a server.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Files automatically download from the server to each computer.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Participants must have the matching player for the file type.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Supported files: Flash, MPEG, MP3, MPEG4, QuickTime, WMB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File size max: 100 MB</a:t>
            </a:r>
            <a:endParaRPr lang="en-US" sz="2000" b="1" cap="small" dirty="0"/>
          </a:p>
        </p:txBody>
      </p:sp>
    </p:spTree>
    <p:extLst>
      <p:ext uri="{BB962C8B-B14F-4D97-AF65-F5344CB8AC3E}">
        <p14:creationId xmlns:p14="http://schemas.microsoft.com/office/powerpoint/2010/main" val="33814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486400" y="457200"/>
            <a:ext cx="3276600" cy="334962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Multimedia tools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4471" y="3899535"/>
            <a:ext cx="6781800" cy="2491048"/>
            <a:chOff x="1143000" y="2895600"/>
            <a:chExt cx="6781800" cy="2491048"/>
          </a:xfrm>
        </p:grpSpPr>
        <p:pic>
          <p:nvPicPr>
            <p:cNvPr id="5" name="Picture 1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" r="4649"/>
            <a:stretch/>
          </p:blipFill>
          <p:spPr bwMode="auto">
            <a:xfrm>
              <a:off x="2971798" y="2895600"/>
              <a:ext cx="3112770" cy="12985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1143000" y="3648512"/>
              <a:ext cx="6781800" cy="1738136"/>
              <a:chOff x="1143000" y="3648512"/>
              <a:chExt cx="6781800" cy="173813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971798" y="4495800"/>
                <a:ext cx="1066800" cy="38100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cap="small" dirty="0" smtClean="0">
                    <a:solidFill>
                      <a:schemeClr val="bg1"/>
                    </a:solidFill>
                  </a:rPr>
                  <a:t>Load URL</a:t>
                </a:r>
                <a:endParaRPr lang="en-US" b="1" cap="small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43000" y="3648512"/>
                <a:ext cx="1371600" cy="38100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cap="small" dirty="0" smtClean="0">
                    <a:solidFill>
                      <a:schemeClr val="bg1"/>
                    </a:solidFill>
                  </a:rPr>
                  <a:t>Load files</a:t>
                </a:r>
                <a:endParaRPr lang="en-US" b="1" cap="small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553200" y="3657600"/>
                <a:ext cx="1371600" cy="38100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cap="small" dirty="0" smtClean="0">
                    <a:solidFill>
                      <a:schemeClr val="bg1"/>
                    </a:solidFill>
                  </a:rPr>
                  <a:t>Stop Play</a:t>
                </a:r>
                <a:endParaRPr lang="en-US" b="1" cap="small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921154" y="5005648"/>
                <a:ext cx="1371600" cy="38100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cap="small" dirty="0" smtClean="0">
                    <a:solidFill>
                      <a:schemeClr val="bg1"/>
                    </a:solidFill>
                  </a:rPr>
                  <a:t>Remove File</a:t>
                </a:r>
                <a:endParaRPr lang="en-US" b="1" cap="small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81600" y="4495800"/>
                <a:ext cx="990600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cap="small" dirty="0" smtClean="0">
                    <a:solidFill>
                      <a:schemeClr val="bg1"/>
                    </a:solidFill>
                  </a:rPr>
                  <a:t>Play File</a:t>
                </a:r>
                <a:endParaRPr lang="en-US" b="1" cap="small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" name="Straight Arrow Connector 11"/>
              <p:cNvCxnSpPr>
                <a:stCxn id="8" idx="1"/>
              </p:cNvCxnSpPr>
              <p:nvPr/>
            </p:nvCxnSpPr>
            <p:spPr>
              <a:xfrm flipH="1">
                <a:off x="6084568" y="3848100"/>
                <a:ext cx="46863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V="1">
                <a:off x="5257800" y="4194118"/>
                <a:ext cx="0" cy="30168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endCxn id="5" idx="2"/>
              </p:cNvCxnSpPr>
              <p:nvPr/>
            </p:nvCxnSpPr>
            <p:spPr>
              <a:xfrm flipV="1">
                <a:off x="4528183" y="4194118"/>
                <a:ext cx="0" cy="81153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3886200" y="4194118"/>
                <a:ext cx="0" cy="30168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7" idx="3"/>
              </p:cNvCxnSpPr>
              <p:nvPr/>
            </p:nvCxnSpPr>
            <p:spPr>
              <a:xfrm>
                <a:off x="2514600" y="3839012"/>
                <a:ext cx="457198" cy="1607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02" y="1295400"/>
            <a:ext cx="4679269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95600" y="2514600"/>
            <a:ext cx="1981200" cy="228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95600" y="9144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09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892189" y="1092784"/>
            <a:ext cx="5702667" cy="3382963"/>
            <a:chOff x="1739788" y="2960587"/>
            <a:chExt cx="6296947" cy="3592613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"/>
            <a:stretch/>
          </p:blipFill>
          <p:spPr bwMode="auto">
            <a:xfrm>
              <a:off x="1739788" y="2960587"/>
              <a:ext cx="4568705" cy="29260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485" y="3810000"/>
              <a:ext cx="4448250" cy="2743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502022" y="4728897"/>
            <a:ext cx="7586882" cy="1963802"/>
            <a:chOff x="683471" y="4657375"/>
            <a:chExt cx="7476856" cy="1850105"/>
          </a:xfrm>
        </p:grpSpPr>
        <p:pic>
          <p:nvPicPr>
            <p:cNvPr id="1039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71" y="4953000"/>
              <a:ext cx="3901880" cy="1554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Group 14"/>
            <p:cNvGrpSpPr/>
            <p:nvPr/>
          </p:nvGrpSpPr>
          <p:grpSpPr>
            <a:xfrm>
              <a:off x="1285104" y="4657375"/>
              <a:ext cx="6875223" cy="1086259"/>
              <a:chOff x="1285104" y="4657375"/>
              <a:chExt cx="6875223" cy="1086259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731327" y="5435857"/>
                <a:ext cx="3429000" cy="30777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cap="small" dirty="0" smtClean="0">
                    <a:solidFill>
                      <a:schemeClr val="bg1"/>
                    </a:solidFill>
                  </a:rPr>
                  <a:t>Download status to Participants’ computers.</a:t>
                </a:r>
                <a:endParaRPr lang="en-US" sz="1400" b="1" cap="small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85104" y="4657375"/>
                <a:ext cx="2344561" cy="3077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cap="small" dirty="0">
                    <a:solidFill>
                      <a:schemeClr val="bg1"/>
                    </a:solidFill>
                  </a:rPr>
                  <a:t>Upload status </a:t>
                </a:r>
                <a:r>
                  <a:rPr lang="en-US" sz="1400" b="1" cap="small" dirty="0" smtClean="0">
                    <a:solidFill>
                      <a:schemeClr val="bg1"/>
                    </a:solidFill>
                  </a:rPr>
                  <a:t>to the </a:t>
                </a:r>
                <a:r>
                  <a:rPr lang="en-US" sz="1400" b="1" cap="small" dirty="0">
                    <a:solidFill>
                      <a:schemeClr val="bg1"/>
                    </a:solidFill>
                  </a:rPr>
                  <a:t>server</a:t>
                </a:r>
                <a:r>
                  <a:rPr lang="en-US" sz="1400" dirty="0"/>
                  <a:t>.</a:t>
                </a:r>
              </a:p>
            </p:txBody>
          </p:sp>
        </p:grpSp>
      </p:grpSp>
      <p:sp>
        <p:nvSpPr>
          <p:cNvPr id="20" name="Title 1"/>
          <p:cNvSpPr txBox="1">
            <a:spLocks/>
          </p:cNvSpPr>
          <p:nvPr/>
        </p:nvSpPr>
        <p:spPr>
          <a:xfrm>
            <a:off x="4320642" y="408499"/>
            <a:ext cx="4495800" cy="533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Load Multimedia files</a:t>
            </a:r>
            <a:endParaRPr lang="en-US" sz="2800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1037" y="2229201"/>
            <a:ext cx="128474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Locate files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Click to open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39000" y="3606193"/>
            <a:ext cx="0" cy="3860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11188" y="1600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295463" y="5618067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00400" y="5029200"/>
            <a:ext cx="0" cy="4349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5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0" y="3581400"/>
            <a:ext cx="4083338" cy="1390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4" y="5257800"/>
            <a:ext cx="4188590" cy="129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759551" y="439896"/>
            <a:ext cx="4193612" cy="4873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Play Multimedia Files</a:t>
            </a:r>
            <a:endParaRPr lang="en-US" sz="2800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4800" y="894128"/>
            <a:ext cx="8688897" cy="2382472"/>
            <a:chOff x="457200" y="1512936"/>
            <a:chExt cx="8491709" cy="2240928"/>
          </a:xfrm>
        </p:grpSpPr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014592"/>
              <a:ext cx="4196003" cy="17392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57200" y="1512936"/>
              <a:ext cx="2900603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cap="small" dirty="0" smtClean="0">
                  <a:solidFill>
                    <a:schemeClr val="bg1"/>
                  </a:solidFill>
                </a:rPr>
                <a:t>Select a file – click Play icon</a:t>
              </a:r>
              <a:endParaRPr lang="en-US" b="1" cap="small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447800" y="1915824"/>
              <a:ext cx="0" cy="3701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340292" y="2561062"/>
              <a:ext cx="3608617" cy="31844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cap="small" dirty="0" smtClean="0">
                  <a:solidFill>
                    <a:schemeClr val="bg1"/>
                  </a:solidFill>
                </a:rPr>
                <a:t>Green Progress bar indicates file </a:t>
              </a:r>
              <a:r>
                <a:rPr lang="en-US" sz="1600" b="1" cap="small" dirty="0">
                  <a:solidFill>
                    <a:schemeClr val="bg1"/>
                  </a:solidFill>
                </a:rPr>
                <a:t>i</a:t>
              </a:r>
              <a:r>
                <a:rPr lang="en-US" sz="1600" b="1" cap="small" dirty="0" smtClean="0">
                  <a:solidFill>
                    <a:schemeClr val="bg1"/>
                  </a:solidFill>
                </a:rPr>
                <a:t>s ready</a:t>
              </a:r>
              <a:endParaRPr lang="en-US" sz="1600" b="1" cap="small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4343400" y="2884228"/>
              <a:ext cx="990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324905" y="4787573"/>
            <a:ext cx="366879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Appropriate warning messages appear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4788043" y="4972239"/>
            <a:ext cx="53686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3604" r="2856" b="-3519"/>
          <a:stretch>
            <a:fillRect/>
          </a:stretch>
        </p:blipFill>
        <p:spPr bwMode="auto">
          <a:xfrm>
            <a:off x="2788066" y="1098610"/>
            <a:ext cx="2554750" cy="225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69708" y="609600"/>
            <a:ext cx="39624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MyConfer</a:t>
            </a:r>
            <a:endParaRPr lang="en-US" sz="3200" b="1" i="1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89" y="3657600"/>
            <a:ext cx="4525043" cy="289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742" y="1591204"/>
            <a:ext cx="32766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cap="small" dirty="0" smtClean="0">
                <a:solidFill>
                  <a:schemeClr val="bg1"/>
                </a:solidFill>
              </a:rPr>
              <a:t>Sign up to create an account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en-US" b="1" cap="small" dirty="0" smtClean="0">
                <a:solidFill>
                  <a:schemeClr val="bg1"/>
                </a:solidFill>
              </a:rPr>
              <a:t>Log in and start working!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7400" y="2551837"/>
            <a:ext cx="304800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b="1" cap="small" dirty="0" smtClean="0">
                <a:solidFill>
                  <a:schemeClr val="bg1"/>
                </a:solidFill>
              </a:rPr>
              <a:t>Log in to schedule, edit or cancel meetings.</a:t>
            </a:r>
          </a:p>
          <a:p>
            <a:pPr marL="285750" indent="-285750">
              <a:buFont typeface="Courier New" pitchFamily="49" charset="0"/>
              <a:buChar char="o"/>
            </a:pPr>
            <a:endParaRPr lang="en-US" b="1" cap="small" dirty="0">
              <a:solidFill>
                <a:schemeClr val="bg1"/>
              </a:solidFill>
            </a:endParaRPr>
          </a:p>
          <a:p>
            <a:pPr marL="285750" indent="-285750">
              <a:buFont typeface="Courier New" pitchFamily="49" charset="0"/>
              <a:buChar char="o"/>
            </a:pPr>
            <a:r>
              <a:rPr lang="en-US" b="1" cap="small" dirty="0" smtClean="0">
                <a:solidFill>
                  <a:schemeClr val="bg1"/>
                </a:solidFill>
              </a:rPr>
              <a:t>Connect to your meetings.</a:t>
            </a:r>
          </a:p>
          <a:p>
            <a:pPr marL="285750" indent="-285750">
              <a:buFont typeface="Courier New" pitchFamily="49" charset="0"/>
              <a:buChar char="o"/>
            </a:pPr>
            <a:endParaRPr lang="en-US" b="1" cap="small" dirty="0">
              <a:solidFill>
                <a:schemeClr val="bg1"/>
              </a:solidFill>
            </a:endParaRPr>
          </a:p>
          <a:p>
            <a:pPr marL="285750" indent="-285750">
              <a:buFont typeface="Courier New" pitchFamily="49" charset="0"/>
              <a:buChar char="o"/>
            </a:pPr>
            <a:r>
              <a:rPr lang="en-US" b="1" cap="small" dirty="0" smtClean="0">
                <a:solidFill>
                  <a:schemeClr val="bg1"/>
                </a:solidFill>
              </a:rPr>
              <a:t>Update your profile.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05000" y="5235146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581247" y="2525064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257800" y="3048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45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14800" y="457200"/>
            <a:ext cx="4800600" cy="715962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Preferences:</a:t>
            </a:r>
            <a:b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Audible notifications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1371600"/>
            <a:ext cx="3048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9148" y="1447800"/>
            <a:ext cx="421452" cy="121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59" y="979276"/>
            <a:ext cx="2295713" cy="1243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398547" y="1996865"/>
            <a:ext cx="917102" cy="2262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98547" y="598276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38400" y="2223083"/>
            <a:ext cx="0" cy="33003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267200" y="1461083"/>
            <a:ext cx="3810000" cy="762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/>
              <a:t>Preferences stay with the computer.</a:t>
            </a:r>
          </a:p>
          <a:p>
            <a:r>
              <a:rPr lang="en-US" b="1" cap="small" dirty="0" smtClean="0"/>
              <a:t>Everyone can set preferences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66080"/>
            <a:ext cx="5238750" cy="372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692091" y="3365632"/>
            <a:ext cx="3013140" cy="238430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638800" y="54102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86400" y="4821416"/>
            <a:ext cx="1631202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Select options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Apply - OK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74877" y="4596762"/>
            <a:ext cx="1371600" cy="3176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694" y="2612877"/>
            <a:ext cx="250906" cy="22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31551"/>
            <a:ext cx="182049" cy="160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0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62600" y="495300"/>
            <a:ext cx="3352800" cy="868362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Preferences:</a:t>
            </a:r>
            <a:b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activity window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57" y="1091173"/>
            <a:ext cx="2057286" cy="111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47800" y="2036567"/>
            <a:ext cx="838200" cy="1692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447800" y="710173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28800" y="2274524"/>
            <a:ext cx="0" cy="49810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72627"/>
            <a:ext cx="5113789" cy="369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45" y="2884644"/>
            <a:ext cx="235855" cy="20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800600"/>
            <a:ext cx="197012" cy="17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406072" y="3200400"/>
            <a:ext cx="1219200" cy="3048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45947" y="5081289"/>
            <a:ext cx="1631202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Select options</a:t>
            </a:r>
          </a:p>
          <a:p>
            <a:r>
              <a:rPr lang="en-US" sz="1600" b="1" cap="small" dirty="0" smtClean="0">
                <a:solidFill>
                  <a:schemeClr val="bg1"/>
                </a:solidFill>
              </a:rPr>
              <a:t>Apply - OK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69017" y="5666064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6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44" y="2590800"/>
            <a:ext cx="3166756" cy="378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3341" y="540639"/>
            <a:ext cx="4098259" cy="715962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View Activity window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3733799"/>
            <a:ext cx="38100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- A scrolling timeline of session events</a:t>
            </a:r>
          </a:p>
          <a:p>
            <a:r>
              <a:rPr lang="en-US" b="1" cap="small" dirty="0" smtClean="0">
                <a:solidFill>
                  <a:schemeClr val="bg1"/>
                </a:solidFill>
              </a:rPr>
              <a:t>- Slide text and chat messages appear</a:t>
            </a:r>
          </a:p>
          <a:p>
            <a:r>
              <a:rPr lang="en-US" b="1" cap="small" dirty="0" smtClean="0">
                <a:solidFill>
                  <a:schemeClr val="bg1"/>
                </a:solidFill>
              </a:rPr>
              <a:t>- Screen reader supported. 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2" y="1333500"/>
            <a:ext cx="425355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96012" y="1905000"/>
            <a:ext cx="1600200" cy="2667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24681" y="2895600"/>
            <a:ext cx="594919" cy="30480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79428" y="2171700"/>
            <a:ext cx="0" cy="41910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6758" y="2858807"/>
            <a:ext cx="2057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 Filter event viewing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422946" y="3043473"/>
            <a:ext cx="5038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62200" y="792544"/>
            <a:ext cx="0" cy="5409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7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71786" y="474077"/>
            <a:ext cx="3543614" cy="487362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 Session invites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7198" y="1698171"/>
            <a:ext cx="5029200" cy="1730829"/>
            <a:chOff x="1676400" y="1828800"/>
            <a:chExt cx="4914275" cy="16002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828800"/>
              <a:ext cx="4914275" cy="160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6400" y="2057400"/>
              <a:ext cx="1066800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375" y="4038600"/>
            <a:ext cx="3429000" cy="2607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76811" y="3151414"/>
            <a:ext cx="1752600" cy="228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16443" y="6286500"/>
            <a:ext cx="1142375" cy="228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105400" y="3429000"/>
            <a:ext cx="0" cy="60960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63505" y="1186542"/>
            <a:ext cx="0" cy="5116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886199" y="64008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197" y="847988"/>
            <a:ext cx="4191001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Send Participants a direct link to the meeting.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1599" y="6018704"/>
            <a:ext cx="2514601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schemeClr val="bg1"/>
                </a:solidFill>
              </a:rPr>
              <a:t>Opens your email</a:t>
            </a:r>
          </a:p>
          <a:p>
            <a:r>
              <a:rPr lang="en-US" sz="1600" b="1" cap="small" dirty="0">
                <a:solidFill>
                  <a:schemeClr val="bg1"/>
                </a:solidFill>
              </a:rPr>
              <a:t>A</a:t>
            </a:r>
            <a:r>
              <a:rPr lang="en-US" sz="1600" b="1" cap="small" dirty="0" smtClean="0">
                <a:solidFill>
                  <a:schemeClr val="bg1"/>
                </a:solidFill>
              </a:rPr>
              <a:t>ddress &amp; send the link</a:t>
            </a:r>
            <a:endParaRPr lang="en-US" sz="1600" b="1" cap="small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52799" y="3102429"/>
            <a:ext cx="2034831" cy="326571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29000" y="1945431"/>
            <a:ext cx="2057398" cy="1156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86400" y="609600"/>
            <a:ext cx="3276600" cy="563562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Break out rooms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8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Create separate rooms for small group activities.</a:t>
            </a:r>
          </a:p>
          <a:p>
            <a:pPr lvl="1">
              <a:buBlip>
                <a:blip r:embed="rId3"/>
              </a:buBlip>
            </a:pPr>
            <a:r>
              <a:rPr lang="en-US" sz="2000" b="1" cap="small" dirty="0" smtClean="0"/>
              <a:t>Set up rooms on the fly, or before the meetings begins.  </a:t>
            </a:r>
          </a:p>
          <a:p>
            <a:pPr lvl="1">
              <a:buBlip>
                <a:blip r:embed="rId3"/>
              </a:buBlip>
            </a:pPr>
            <a:r>
              <a:rPr lang="en-US" sz="2000" b="1" cap="small" dirty="0" smtClean="0"/>
              <a:t>Place Participants into a room. </a:t>
            </a:r>
          </a:p>
          <a:p>
            <a:pPr lvl="1">
              <a:buBlip>
                <a:blip r:embed="rId3"/>
              </a:buBlip>
            </a:pPr>
            <a:r>
              <a:rPr lang="en-US" sz="2000" b="1" cap="small" dirty="0" smtClean="0"/>
              <a:t>Move Participants between rooms.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  Each room uses the same feature set as the main room.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  Assign Moderator privileges as needed.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  Activities in Breakout Rooms are not included in recordings.  </a:t>
            </a: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2000" b="1" cap="small" dirty="0" smtClean="0"/>
              <a:t>  Use VOIP for communicating within Breakout Rooms.  </a:t>
            </a:r>
            <a:endParaRPr lang="en-US" sz="2000" b="1" cap="small" dirty="0"/>
          </a:p>
        </p:txBody>
      </p:sp>
    </p:spTree>
    <p:extLst>
      <p:ext uri="{BB962C8B-B14F-4D97-AF65-F5344CB8AC3E}">
        <p14:creationId xmlns:p14="http://schemas.microsoft.com/office/powerpoint/2010/main" val="4349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468189" y="480219"/>
            <a:ext cx="3276600" cy="715962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Break out rooms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7200" y="1371600"/>
            <a:ext cx="6611189" cy="1447800"/>
            <a:chOff x="838200" y="1371600"/>
            <a:chExt cx="6230189" cy="119062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371600"/>
              <a:ext cx="6230189" cy="1190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838200" y="1600200"/>
              <a:ext cx="914400" cy="9620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89" y="3124200"/>
            <a:ext cx="3200400" cy="33076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24200" y="2362200"/>
            <a:ext cx="1981200" cy="228600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9200" y="2616666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95400" y="4408683"/>
            <a:ext cx="27432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Select options and Create rooms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68188" y="6019800"/>
            <a:ext cx="704011" cy="228600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27519" y="2133600"/>
            <a:ext cx="1661028" cy="228600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00200" y="8382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600" y="6007916"/>
            <a:ext cx="3276600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i="1" cap="small" dirty="0" smtClean="0">
                <a:solidFill>
                  <a:schemeClr val="bg1"/>
                </a:solidFill>
              </a:rPr>
              <a:t>Note: VOIP communication is separated for each Breakout Rooms.  Conference line cannot be used in a Breakout Room.</a:t>
            </a:r>
            <a:endParaRPr lang="en-US" sz="1200" b="1" i="1" cap="small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34788" y="61341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19500" y="533400"/>
            <a:ext cx="5257800" cy="609600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Break out rooms: </a:t>
            </a:r>
            <a:b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Place participants in rooms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38462"/>
            <a:ext cx="5997575" cy="386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1287" y="2041628"/>
            <a:ext cx="32766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Click the drop-down next to a person’s name. Choose a room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130644" y="2663172"/>
            <a:ext cx="0" cy="3334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130644" y="5314384"/>
            <a:ext cx="1981200" cy="228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8400" y="5286462"/>
            <a:ext cx="1958975" cy="813776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2309336"/>
            <a:ext cx="1905000" cy="7386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cap="small" dirty="0" smtClean="0">
                <a:solidFill>
                  <a:schemeClr val="bg1"/>
                </a:solidFill>
              </a:rPr>
              <a:t>Shortcut: Click a name to drag and drop into another room.</a:t>
            </a:r>
            <a:endParaRPr lang="en-US" sz="1400" b="1" i="1" cap="small" dirty="0">
              <a:solidFill>
                <a:schemeClr val="bg1"/>
              </a:solidFill>
            </a:endParaRPr>
          </a:p>
        </p:txBody>
      </p:sp>
      <p:sp>
        <p:nvSpPr>
          <p:cNvPr id="11" name="Circular Arrow 10"/>
          <p:cNvSpPr/>
          <p:nvPr/>
        </p:nvSpPr>
        <p:spPr>
          <a:xfrm rot="16477348" flipH="1">
            <a:off x="1964103" y="2983640"/>
            <a:ext cx="338994" cy="50751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6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85997" y="533400"/>
            <a:ext cx="4191000" cy="944562"/>
          </a:xfrm>
        </p:spPr>
        <p:txBody>
          <a:bodyPr>
            <a:no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Break out room:</a:t>
            </a:r>
            <a:b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Options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52600" y="1828800"/>
            <a:ext cx="5666794" cy="3200400"/>
            <a:chOff x="2286000" y="1828800"/>
            <a:chExt cx="5133394" cy="29178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1828800"/>
              <a:ext cx="5133394" cy="291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029200" y="1828800"/>
              <a:ext cx="2390194" cy="1458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62400" y="2209800"/>
            <a:ext cx="32766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Click the drop down next to the Break Out Room </a:t>
            </a:r>
            <a:endParaRPr lang="en-US" b="1" cap="small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2856131"/>
            <a:ext cx="0" cy="3442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419600" y="3429000"/>
            <a:ext cx="2999794" cy="16002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1FC1-4AD2-424A-9540-345380C8A7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524000"/>
            <a:ext cx="3315005" cy="4247317"/>
          </a:xfrm>
          <a:prstGeom prst="rect">
            <a:avLst/>
          </a:prstGeom>
          <a:ln w="63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cap="small" dirty="0" smtClean="0">
                <a:solidFill>
                  <a:prstClr val="black"/>
                </a:solidFill>
              </a:rPr>
              <a:t>Important fields: </a:t>
            </a:r>
          </a:p>
          <a:p>
            <a:endParaRPr lang="en-US" sz="1600" b="1" cap="small" dirty="0" smtClean="0">
              <a:solidFill>
                <a:prstClr val="black"/>
              </a:solidFill>
            </a:endParaRPr>
          </a:p>
          <a:p>
            <a:pPr marL="285750" indent="-285750">
              <a:buBlip>
                <a:blip r:embed="rId2"/>
              </a:buBlip>
            </a:pPr>
            <a:r>
              <a:rPr lang="en-US" sz="1600" b="1" cap="small" dirty="0" smtClean="0">
                <a:solidFill>
                  <a:prstClr val="black"/>
                </a:solidFill>
              </a:rPr>
              <a:t> </a:t>
            </a:r>
            <a:r>
              <a:rPr lang="en-US" sz="1600" b="1" i="1" cap="small" dirty="0" smtClean="0">
                <a:solidFill>
                  <a:prstClr val="black"/>
                </a:solidFill>
              </a:rPr>
              <a:t>Login Name </a:t>
            </a:r>
            <a:r>
              <a:rPr lang="en-US" sz="1600" b="1" cap="small" dirty="0" smtClean="0">
                <a:solidFill>
                  <a:prstClr val="black"/>
                </a:solidFill>
              </a:rPr>
              <a:t>and </a:t>
            </a:r>
            <a:r>
              <a:rPr lang="en-US" sz="1600" b="1" i="1" cap="small" dirty="0" smtClean="0">
                <a:solidFill>
                  <a:prstClr val="black"/>
                </a:solidFill>
              </a:rPr>
              <a:t>Password</a:t>
            </a:r>
            <a:r>
              <a:rPr lang="en-US" sz="1600" b="1" cap="small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sz="1600" b="1" cap="small" dirty="0" smtClean="0">
                <a:solidFill>
                  <a:prstClr val="black"/>
                </a:solidFill>
              </a:rPr>
              <a:t>  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600" b="1" cap="small" dirty="0" smtClean="0">
                <a:solidFill>
                  <a:prstClr val="black"/>
                </a:solidFill>
              </a:rPr>
              <a:t>All communications are sent to this </a:t>
            </a:r>
            <a:r>
              <a:rPr lang="en-US" sz="1600" b="1" i="1" cap="small" dirty="0" smtClean="0">
                <a:solidFill>
                  <a:prstClr val="black"/>
                </a:solidFill>
              </a:rPr>
              <a:t>E-mail</a:t>
            </a:r>
            <a:r>
              <a:rPr lang="en-US" sz="1600" b="1" cap="small" dirty="0" smtClean="0">
                <a:solidFill>
                  <a:prstClr val="black"/>
                </a:solidFill>
              </a:rPr>
              <a:t> address.  </a:t>
            </a:r>
          </a:p>
          <a:p>
            <a:r>
              <a:rPr lang="en-US" sz="1600" b="1" cap="small" dirty="0" smtClean="0">
                <a:solidFill>
                  <a:prstClr val="black"/>
                </a:solidFill>
              </a:rPr>
              <a:t> </a:t>
            </a:r>
            <a:endParaRPr lang="en-US" sz="1600" b="1" cap="small" dirty="0">
              <a:solidFill>
                <a:prstClr val="black"/>
              </a:solidFill>
            </a:endParaRPr>
          </a:p>
          <a:p>
            <a:pPr marL="285750" indent="-285750">
              <a:buBlip>
                <a:blip r:embed="rId2"/>
              </a:buBlip>
            </a:pPr>
            <a:r>
              <a:rPr lang="en-US" sz="1600" b="1" cap="small" dirty="0" smtClean="0">
                <a:solidFill>
                  <a:prstClr val="black"/>
                </a:solidFill>
              </a:rPr>
              <a:t>Choose a </a:t>
            </a:r>
            <a:r>
              <a:rPr lang="en-US" sz="1600" b="1" i="1" cap="small" dirty="0" smtClean="0">
                <a:solidFill>
                  <a:prstClr val="black"/>
                </a:solidFill>
              </a:rPr>
              <a:t>Classification</a:t>
            </a:r>
            <a:r>
              <a:rPr lang="en-US" sz="1600" b="1" cap="small" dirty="0" smtClean="0">
                <a:solidFill>
                  <a:prstClr val="black"/>
                </a:solidFill>
              </a:rPr>
              <a:t> except ‘Student’ or ‘Other’.</a:t>
            </a:r>
            <a:br>
              <a:rPr lang="en-US" sz="1600" b="1" cap="small" dirty="0" smtClean="0">
                <a:solidFill>
                  <a:prstClr val="black"/>
                </a:solidFill>
              </a:rPr>
            </a:br>
            <a:endParaRPr lang="en-US" sz="1600" b="1" cap="small" dirty="0" smtClean="0">
              <a:solidFill>
                <a:prstClr val="black"/>
              </a:solidFill>
            </a:endParaRPr>
          </a:p>
          <a:p>
            <a:pPr marL="285750" indent="-285750">
              <a:buBlip>
                <a:blip r:embed="rId2"/>
              </a:buBlip>
            </a:pPr>
            <a:r>
              <a:rPr lang="en-US" sz="1600" b="1" i="1" cap="small" dirty="0" smtClean="0">
                <a:solidFill>
                  <a:srgbClr val="0066FF"/>
                </a:solidFill>
              </a:rPr>
              <a:t>Very </a:t>
            </a:r>
            <a:r>
              <a:rPr lang="en-US" sz="1600" b="1" i="1" cap="small" dirty="0">
                <a:solidFill>
                  <a:srgbClr val="0066FF"/>
                </a:solidFill>
              </a:rPr>
              <a:t>important!  </a:t>
            </a:r>
            <a:r>
              <a:rPr lang="en-US" sz="1600" b="1" cap="small" dirty="0">
                <a:solidFill>
                  <a:prstClr val="black"/>
                </a:solidFill>
              </a:rPr>
              <a:t>The best </a:t>
            </a:r>
            <a:r>
              <a:rPr lang="en-US" sz="1600" b="1" cap="small" dirty="0" smtClean="0">
                <a:solidFill>
                  <a:prstClr val="black"/>
                </a:solidFill>
              </a:rPr>
              <a:t>Phone </a:t>
            </a:r>
            <a:r>
              <a:rPr lang="en-US" sz="1600" b="1" cap="small" dirty="0">
                <a:solidFill>
                  <a:prstClr val="black"/>
                </a:solidFill>
              </a:rPr>
              <a:t>number </a:t>
            </a:r>
            <a:r>
              <a:rPr lang="en-US" sz="1600" b="1" cap="small" dirty="0" smtClean="0">
                <a:solidFill>
                  <a:prstClr val="black"/>
                </a:solidFill>
              </a:rPr>
              <a:t>to </a:t>
            </a:r>
            <a:r>
              <a:rPr lang="en-US" sz="1600" b="1" cap="small" dirty="0">
                <a:solidFill>
                  <a:prstClr val="black"/>
                </a:solidFill>
              </a:rPr>
              <a:t>reach you </a:t>
            </a:r>
            <a:r>
              <a:rPr lang="en-US" sz="1600" b="1" cap="small" dirty="0" smtClean="0">
                <a:solidFill>
                  <a:prstClr val="black"/>
                </a:solidFill>
              </a:rPr>
              <a:t>.</a:t>
            </a:r>
            <a:br>
              <a:rPr lang="en-US" sz="1600" b="1" cap="small" dirty="0" smtClean="0">
                <a:solidFill>
                  <a:prstClr val="black"/>
                </a:solidFill>
              </a:rPr>
            </a:br>
            <a:endParaRPr lang="en-US" sz="1600" b="1" cap="small" dirty="0" smtClean="0">
              <a:solidFill>
                <a:prstClr val="black"/>
              </a:solidFill>
            </a:endParaRPr>
          </a:p>
          <a:p>
            <a:pPr marL="285750" indent="-285750">
              <a:buBlip>
                <a:blip r:embed="rId2"/>
              </a:buBlip>
            </a:pPr>
            <a:r>
              <a:rPr lang="en-US" sz="1600" b="1" cap="small" dirty="0" smtClean="0">
                <a:solidFill>
                  <a:prstClr val="black"/>
                </a:solidFill>
              </a:rPr>
              <a:t>The </a:t>
            </a:r>
            <a:r>
              <a:rPr lang="en-US" sz="1600" b="1" i="1" cap="small" dirty="0" smtClean="0">
                <a:solidFill>
                  <a:prstClr val="black"/>
                </a:solidFill>
              </a:rPr>
              <a:t>Meeting </a:t>
            </a:r>
            <a:r>
              <a:rPr lang="en-US" sz="1600" b="1" i="1" cap="small" dirty="0">
                <a:solidFill>
                  <a:prstClr val="black"/>
                </a:solidFill>
              </a:rPr>
              <a:t>Screen </a:t>
            </a:r>
            <a:r>
              <a:rPr lang="en-US" sz="1600" b="1" i="1" cap="small" dirty="0" smtClean="0">
                <a:solidFill>
                  <a:prstClr val="black"/>
                </a:solidFill>
              </a:rPr>
              <a:t>Name </a:t>
            </a:r>
            <a:r>
              <a:rPr lang="en-US" sz="1600" b="1" cap="small" dirty="0" smtClean="0">
                <a:solidFill>
                  <a:prstClr val="black"/>
                </a:solidFill>
              </a:rPr>
              <a:t>is how your name should appear when you log into your meeting.</a:t>
            </a:r>
            <a:endParaRPr lang="en-US" sz="1600" b="1" i="1" cap="small" dirty="0" smtClean="0">
              <a:solidFill>
                <a:prstClr val="black"/>
              </a:solidFill>
            </a:endParaRPr>
          </a:p>
          <a:p>
            <a:pPr marL="285750" indent="-285750">
              <a:buFontTx/>
              <a:buBlip>
                <a:blip r:embed="rId3"/>
              </a:buBlip>
            </a:pP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876800" y="6144399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40768"/>
            <a:ext cx="4519567" cy="5303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53167" y="1360388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*</a:t>
            </a:r>
            <a:r>
              <a:rPr lang="en-US" dirty="0" smtClean="0"/>
              <a:t> </a:t>
            </a:r>
            <a:r>
              <a:rPr lang="en-US" sz="1200" b="1" cap="small" dirty="0" smtClean="0"/>
              <a:t>required entry</a:t>
            </a:r>
            <a:endParaRPr lang="en-US" sz="1200" b="1" cap="small" dirty="0"/>
          </a:p>
        </p:txBody>
      </p:sp>
      <p:sp>
        <p:nvSpPr>
          <p:cNvPr id="16" name="TextBox 15"/>
          <p:cNvSpPr txBox="1"/>
          <p:nvPr/>
        </p:nvSpPr>
        <p:spPr>
          <a:xfrm>
            <a:off x="5638800" y="457200"/>
            <a:ext cx="3152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Register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0" y="1752600"/>
            <a:ext cx="1371600" cy="523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10000" y="3048000"/>
            <a:ext cx="1371600" cy="295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0" y="5709761"/>
            <a:ext cx="1371600" cy="233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10000" y="5943600"/>
            <a:ext cx="13716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4000" dirty="0" smtClean="0"/>
              <a:t> </a:t>
            </a:r>
            <a:endParaRPr lang="en-US" sz="4000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1FC1-4AD2-424A-9540-345380C8A7B5}" type="datetime1">
              <a:rPr lang="en-US" smtClean="0"/>
              <a:t>6/18/2012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76"/>
          <a:stretch/>
        </p:blipFill>
        <p:spPr bwMode="auto">
          <a:xfrm>
            <a:off x="1006531" y="957848"/>
            <a:ext cx="2148173" cy="1480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086600" y="3276600"/>
            <a:ext cx="501396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0"/>
          <a:stretch/>
        </p:blipFill>
        <p:spPr bwMode="auto">
          <a:xfrm>
            <a:off x="1006531" y="2438400"/>
            <a:ext cx="5996229" cy="1582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105400" y="533400"/>
            <a:ext cx="383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Using </a:t>
            </a:r>
            <a:r>
              <a:rPr lang="en-US" sz="2800" b="1" i="1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MyConfer</a:t>
            </a:r>
            <a:endParaRPr lang="en-US" sz="2800" b="1" i="1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697960" y="36576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76669" y="4316180"/>
            <a:ext cx="3266964" cy="1849446"/>
            <a:chOff x="475955" y="4114800"/>
            <a:chExt cx="3019609" cy="1939059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" t="54151" b="4881"/>
            <a:stretch/>
          </p:blipFill>
          <p:spPr bwMode="auto">
            <a:xfrm>
              <a:off x="475955" y="4114800"/>
              <a:ext cx="3019609" cy="1939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967925" y="4154088"/>
              <a:ext cx="386817" cy="3077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1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57593" y="4428501"/>
              <a:ext cx="386817" cy="3077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2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49344" y="4766665"/>
              <a:ext cx="386817" cy="3077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57593" y="5080777"/>
              <a:ext cx="386817" cy="3077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57592" y="5388554"/>
              <a:ext cx="386817" cy="3077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5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957593" y="5699123"/>
              <a:ext cx="386817" cy="3077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6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733800" y="4363740"/>
            <a:ext cx="4724400" cy="175432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cap="small" dirty="0" smtClean="0">
                <a:solidFill>
                  <a:schemeClr val="bg1"/>
                </a:solidFill>
              </a:rPr>
              <a:t>1  Log out </a:t>
            </a:r>
          </a:p>
          <a:p>
            <a:r>
              <a:rPr lang="en-US" b="1" cap="small" dirty="0" smtClean="0">
                <a:solidFill>
                  <a:schemeClr val="bg1"/>
                </a:solidFill>
              </a:rPr>
              <a:t>2  Home page – connect to today’s meetings</a:t>
            </a:r>
          </a:p>
          <a:p>
            <a:r>
              <a:rPr lang="en-US" b="1" cap="small" dirty="0" smtClean="0">
                <a:solidFill>
                  <a:schemeClr val="bg1"/>
                </a:solidFill>
              </a:rPr>
              <a:t>3  Schedule meetings</a:t>
            </a:r>
          </a:p>
          <a:p>
            <a:r>
              <a:rPr lang="en-US" b="1" cap="small" dirty="0" smtClean="0">
                <a:solidFill>
                  <a:schemeClr val="bg1"/>
                </a:solidFill>
              </a:rPr>
              <a:t>4  Review, edit or cancel scheduled meetings</a:t>
            </a:r>
          </a:p>
          <a:p>
            <a:r>
              <a:rPr lang="en-US" b="1" cap="small" dirty="0" smtClean="0">
                <a:solidFill>
                  <a:schemeClr val="bg1"/>
                </a:solidFill>
              </a:rPr>
              <a:t>5  Add or remove group/college affiliations</a:t>
            </a:r>
          </a:p>
          <a:p>
            <a:r>
              <a:rPr lang="en-US" b="1" cap="small" dirty="0" smtClean="0">
                <a:solidFill>
                  <a:schemeClr val="bg1"/>
                </a:solidFill>
              </a:rPr>
              <a:t>6  Update your profile details</a:t>
            </a:r>
            <a:endParaRPr lang="en-US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304800" y="1295400"/>
            <a:ext cx="8686800" cy="51816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cap="small" dirty="0" smtClean="0"/>
              <a:t>	</a:t>
            </a:r>
            <a:br>
              <a:rPr lang="en-US" sz="1800" b="1" cap="small" dirty="0" smtClean="0"/>
            </a:br>
            <a:endParaRPr lang="en-US" sz="1800" b="1" cap="small" dirty="0" smtClean="0"/>
          </a:p>
          <a:p>
            <a:pPr marL="0" indent="0">
              <a:buSzPct val="100000"/>
              <a:buNone/>
            </a:pPr>
            <a:r>
              <a:rPr lang="en-US" sz="1800" b="1" cap="small" dirty="0" smtClean="0"/>
              <a:t/>
            </a:r>
            <a:br>
              <a:rPr lang="en-US" sz="1800" b="1" cap="small" dirty="0" smtClean="0"/>
            </a:br>
            <a:endParaRPr lang="en-US" sz="1800" b="1" cap="small" dirty="0"/>
          </a:p>
          <a:p>
            <a:pPr marL="0" indent="0">
              <a:buSzPct val="100000"/>
              <a:buNone/>
            </a:pPr>
            <a:endParaRPr lang="en-US" sz="1800" b="1" cap="small" dirty="0" smtClean="0"/>
          </a:p>
          <a:p>
            <a:pPr marL="0" indent="0">
              <a:buSzPct val="100000"/>
              <a:buNone/>
            </a:pPr>
            <a:r>
              <a:rPr lang="en-US" sz="1800" b="1" cap="small" dirty="0"/>
              <a:t>	</a:t>
            </a:r>
            <a:endParaRPr lang="en-US" sz="1800" b="1" cap="small" dirty="0" smtClean="0"/>
          </a:p>
          <a:p>
            <a:pPr marL="457200" lvl="1" indent="0">
              <a:buSzPct val="100000"/>
              <a:buNone/>
            </a:pPr>
            <a:endParaRPr lang="en-US" sz="1800" b="1" cap="small" dirty="0"/>
          </a:p>
          <a:p>
            <a:pPr marL="0" indent="-114300">
              <a:buSzPct val="100000"/>
              <a:buNone/>
            </a:pPr>
            <a:endParaRPr lang="en-US" sz="1800" b="1" cap="small" dirty="0" smtClean="0"/>
          </a:p>
          <a:p>
            <a:pPr marL="0" indent="-114300">
              <a:buSzPct val="100000"/>
              <a:buNone/>
            </a:pPr>
            <a:r>
              <a:rPr lang="en-US" sz="1800" b="1" cap="small" dirty="0" smtClean="0"/>
              <a:t>	</a:t>
            </a:r>
          </a:p>
          <a:p>
            <a:pPr marL="0" indent="-114300">
              <a:buSzPct val="100000"/>
              <a:buNone/>
            </a:pPr>
            <a:r>
              <a:rPr lang="en-US" sz="1800" b="1" cap="small" dirty="0"/>
              <a:t>	</a:t>
            </a:r>
            <a:r>
              <a:rPr lang="en-US" sz="1800" b="1" cap="small" dirty="0" smtClean="0"/>
              <a:t> </a:t>
            </a:r>
          </a:p>
          <a:p>
            <a:pPr marL="457200" lvl="1" indent="0">
              <a:buSzPct val="100000"/>
              <a:buNone/>
            </a:pP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549A0-4A71-445E-B1B7-9E452418B54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6/18/2012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4FAA-6A56-4BF5-BDB2-34C4BDB1FD2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41725" y="685800"/>
            <a:ext cx="3657600" cy="5334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2800" b="1" i="1" cap="sm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Scheduling Options</a:t>
            </a:r>
            <a:endParaRPr lang="en-US" sz="2800" b="1" i="1" cap="sm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240446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73239" y="2514600"/>
            <a:ext cx="1339850" cy="2426249"/>
            <a:chOff x="1500132" y="2403560"/>
            <a:chExt cx="1339850" cy="242624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106" y="2403560"/>
              <a:ext cx="1037117" cy="3427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132" y="2819400"/>
              <a:ext cx="1339850" cy="58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882" y="3403600"/>
              <a:ext cx="1022350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106" y="4080509"/>
              <a:ext cx="914400" cy="74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027" y="1482044"/>
            <a:ext cx="2794773" cy="78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562600" y="2514600"/>
            <a:ext cx="1239241" cy="2536155"/>
            <a:chOff x="5562600" y="2330450"/>
            <a:chExt cx="1239241" cy="2536155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2330450"/>
              <a:ext cx="112395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929" y="2885212"/>
              <a:ext cx="1188912" cy="518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6210" y="3407066"/>
              <a:ext cx="1022350" cy="57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0185" y="4117305"/>
              <a:ext cx="914400" cy="749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065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fer 2011 - simple border and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011 CCC Conf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resentatio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Confer 2011 - simple border and logo</Template>
  <TotalTime>4868</TotalTime>
  <Words>2164</Words>
  <Application>Microsoft Office PowerPoint</Application>
  <PresentationFormat>On-screen Show (4:3)</PresentationFormat>
  <Paragraphs>476</Paragraphs>
  <Slides>67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Confer 2011 - simple border and logo</vt:lpstr>
      <vt:lpstr>2011 CCC Confer</vt:lpstr>
      <vt:lpstr>2_Presentation2</vt:lpstr>
      <vt:lpstr>Default Theme</vt:lpstr>
      <vt:lpstr>1_Default Theme</vt:lpstr>
      <vt:lpstr>2_Default Theme</vt:lpstr>
      <vt:lpstr>4_Default Theme</vt:lpstr>
      <vt:lpstr>3_Default Theme</vt:lpstr>
      <vt:lpstr>PowerPoint Presentation</vt:lpstr>
      <vt:lpstr>Training Agenda</vt:lpstr>
      <vt:lpstr>Course Learning Outcomes</vt:lpstr>
      <vt:lpstr>PowerPoint Presentation</vt:lpstr>
      <vt:lpstr>PowerPoint Presentation</vt:lpstr>
      <vt:lpstr>PowerPoint Presentation</vt:lpstr>
      <vt:lpstr>PowerPoint Presentation</vt:lpstr>
      <vt:lpstr> </vt:lpstr>
      <vt:lpstr>Scheduling Options</vt:lpstr>
      <vt:lpstr>Beginning a Session</vt:lpstr>
      <vt:lpstr>PowerPoint Presentation</vt:lpstr>
      <vt:lpstr>Moderator Permissions</vt:lpstr>
      <vt:lpstr>PowerPoint Presentation</vt:lpstr>
      <vt:lpstr>PowerPoint Presentation</vt:lpstr>
      <vt:lpstr>Telephone Communication</vt:lpstr>
      <vt:lpstr>Telephone Communication</vt:lpstr>
      <vt:lpstr>VOIP Communication </vt:lpstr>
      <vt:lpstr>VOIP Communication </vt:lpstr>
      <vt:lpstr>PowerPoint Presentation</vt:lpstr>
      <vt:lpstr>Record</vt:lpstr>
      <vt:lpstr>Group Chat</vt:lpstr>
      <vt:lpstr>PowerPoint Presentation</vt:lpstr>
      <vt:lpstr>Polling</vt:lpstr>
      <vt:lpstr>Poll Options</vt:lpstr>
      <vt:lpstr>Poll Responses</vt:lpstr>
      <vt:lpstr>PowerPoint Presentation</vt:lpstr>
      <vt:lpstr>Closed Caption</vt:lpstr>
      <vt:lpstr>Sharing Content  </vt:lpstr>
      <vt:lpstr>Whiteboard Window</vt:lpstr>
      <vt:lpstr>Whiteboard Tools</vt:lpstr>
      <vt:lpstr>Load Content</vt:lpstr>
      <vt:lpstr>Show Slides</vt:lpstr>
      <vt:lpstr>Application Sharing:  Share Desktop</vt:lpstr>
      <vt:lpstr>PowerPoint Presentation</vt:lpstr>
      <vt:lpstr>Hide the Sidebar:   In ‘Share Desktop’ Mode  </vt:lpstr>
      <vt:lpstr>Application Sharing:   Individual Apps</vt:lpstr>
      <vt:lpstr>PowerPoint Presentation</vt:lpstr>
      <vt:lpstr>PowerPoint Presentation</vt:lpstr>
      <vt:lpstr>PowerPoint Presentation</vt:lpstr>
      <vt:lpstr>Web Tour</vt:lpstr>
      <vt:lpstr>Timer</vt:lpstr>
      <vt:lpstr>File Transfer</vt:lpstr>
      <vt:lpstr>File Transfer Library</vt:lpstr>
      <vt:lpstr>Audio &amp; Video Panel:  Video</vt:lpstr>
      <vt:lpstr>Audio &amp; Video Panel: Video</vt:lpstr>
      <vt:lpstr>Audio &amp; Video Panel:  Video Options</vt:lpstr>
      <vt:lpstr>PowerPoint Presentation</vt:lpstr>
      <vt:lpstr>PowerPoint Presentation</vt:lpstr>
      <vt:lpstr>Ice Breakers</vt:lpstr>
      <vt:lpstr>More Features…    </vt:lpstr>
      <vt:lpstr>PowerPoint Presentation</vt:lpstr>
      <vt:lpstr>Notes Window</vt:lpstr>
      <vt:lpstr>Take Notes</vt:lpstr>
      <vt:lpstr>Edit Notes</vt:lpstr>
      <vt:lpstr>Import / export Notes</vt:lpstr>
      <vt:lpstr>Multimedia library</vt:lpstr>
      <vt:lpstr>Multimedia tools</vt:lpstr>
      <vt:lpstr>PowerPoint Presentation</vt:lpstr>
      <vt:lpstr>PowerPoint Presentation</vt:lpstr>
      <vt:lpstr>Preferences: Audible notifications</vt:lpstr>
      <vt:lpstr>Preferences: activity window</vt:lpstr>
      <vt:lpstr>View Activity window</vt:lpstr>
      <vt:lpstr>In Session invites</vt:lpstr>
      <vt:lpstr>Break out rooms</vt:lpstr>
      <vt:lpstr>Break out rooms</vt:lpstr>
      <vt:lpstr>Break out rooms:  Place participants in rooms</vt:lpstr>
      <vt:lpstr>Break out room:  Options</vt:lpstr>
    </vt:vector>
  </TitlesOfParts>
  <Company>Palomar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ISImage</dc:creator>
  <cp:lastModifiedBy>ISImage</cp:lastModifiedBy>
  <cp:revision>508</cp:revision>
  <cp:lastPrinted>2012-04-06T20:54:19Z</cp:lastPrinted>
  <dcterms:created xsi:type="dcterms:W3CDTF">2012-02-14T20:39:26Z</dcterms:created>
  <dcterms:modified xsi:type="dcterms:W3CDTF">2012-06-18T20:32:00Z</dcterms:modified>
</cp:coreProperties>
</file>